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Proxima Nova"/>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roximaNova-bold.fntdata"/><Relationship Id="rId23" Type="http://schemas.openxmlformats.org/officeDocument/2006/relationships/font" Target="fonts/ProximaNov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roximaNova-boldItalic.fntdata"/><Relationship Id="rId25" Type="http://schemas.openxmlformats.org/officeDocument/2006/relationships/font" Target="fonts/ProximaNova-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a1a88270a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a1a88270a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a4dcc401f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a4dcc401f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a1ea6a137a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a1ea6a137a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42d4c17f46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42d4c17f46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a4dcc401f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a4dcc401f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420be86d6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420be86d6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42c465c54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42c465c54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a4dcc401f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a4dcc401f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a30d96da2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a30d96da2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a4dcc401f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a4dcc401f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a1a88270a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a1a88270a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b206bb170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b206bb1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a30d96da2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a30d96da2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b2e3a62b9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b2e3a62b9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a1ea6a13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a1ea6a13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a1a88270a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a1a88270a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11.png"/><Relationship Id="rId5"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drive.google.com/file/d/1O85DGTcs9C2jX4teTQxglPQhC4bx_uh-/view" TargetMode="External"/><Relationship Id="rId4" Type="http://schemas.openxmlformats.org/officeDocument/2006/relationships/image" Target="../media/image1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digilent.com/reference/_media/reference/microprocessor/basys-mx3/basys_mx3_rm.pdf" TargetMode="External"/><Relationship Id="rId4" Type="http://schemas.openxmlformats.org/officeDocument/2006/relationships/hyperlink" Target="https://www.digikey.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UDuino</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0"/>
              </a:spcAft>
              <a:buNone/>
            </a:pPr>
            <a:r>
              <a:rPr lang="en"/>
              <a:t>By: Duncan McCloud, Matthew Ward, Debraj Bhowmik, Charles Ciraolo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158" name="Shape 158"/>
        <p:cNvGrpSpPr/>
        <p:nvPr/>
      </p:nvGrpSpPr>
      <p:grpSpPr>
        <a:xfrm>
          <a:off x="0" y="0"/>
          <a:ext cx="0" cy="0"/>
          <a:chOff x="0" y="0"/>
          <a:chExt cx="0" cy="0"/>
        </a:xfrm>
      </p:grpSpPr>
      <p:sp>
        <p:nvSpPr>
          <p:cNvPr id="159" name="Google Shape;15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00"/>
                </a:solidFill>
                <a:latin typeface="Impact"/>
                <a:ea typeface="Impact"/>
                <a:cs typeface="Impact"/>
                <a:sym typeface="Impact"/>
              </a:rPr>
              <a:t>Microcontroller Comparison</a:t>
            </a:r>
            <a:endParaRPr>
              <a:solidFill>
                <a:srgbClr val="000000"/>
              </a:solidFill>
              <a:latin typeface="Impact"/>
              <a:ea typeface="Impact"/>
              <a:cs typeface="Impact"/>
              <a:sym typeface="Impact"/>
            </a:endParaRPr>
          </a:p>
        </p:txBody>
      </p:sp>
      <p:sp>
        <p:nvSpPr>
          <p:cNvPr id="160" name="Google Shape;160;p22"/>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PIC32MX370F512L</a:t>
            </a:r>
            <a:endParaRPr>
              <a:solidFill>
                <a:schemeClr val="dk1"/>
              </a:solidFill>
            </a:endParaRPr>
          </a:p>
          <a:p>
            <a:pPr indent="-317500" lvl="0" marL="457200" rtl="0" algn="l">
              <a:spcBef>
                <a:spcPts val="1200"/>
              </a:spcBef>
              <a:spcAft>
                <a:spcPts val="0"/>
              </a:spcAft>
              <a:buClr>
                <a:schemeClr val="dk1"/>
              </a:buClr>
              <a:buSzPts val="1400"/>
              <a:buChar char="●"/>
            </a:pPr>
            <a:r>
              <a:rPr lang="en">
                <a:solidFill>
                  <a:schemeClr val="dk1"/>
                </a:solidFill>
              </a:rPr>
              <a:t>MIPS32</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32-Bit Single Core</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80 MHz</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85 GPIO</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I2C, SPI, UART</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512 KB Flash</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128 KB Ram</a:t>
            </a:r>
            <a:endParaRPr>
              <a:solidFill>
                <a:schemeClr val="dk1"/>
              </a:solidFill>
            </a:endParaRPr>
          </a:p>
        </p:txBody>
      </p:sp>
      <p:sp>
        <p:nvSpPr>
          <p:cNvPr id="161" name="Google Shape;161;p22"/>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000000"/>
                </a:solidFill>
              </a:rPr>
              <a:t>STM32F072VBT6</a:t>
            </a:r>
            <a:endParaRPr>
              <a:solidFill>
                <a:srgbClr val="000000"/>
              </a:solidFill>
            </a:endParaRPr>
          </a:p>
          <a:p>
            <a:pPr indent="-317500" lvl="0" marL="457200" rtl="0" algn="l">
              <a:spcBef>
                <a:spcPts val="1200"/>
              </a:spcBef>
              <a:spcAft>
                <a:spcPts val="0"/>
              </a:spcAft>
              <a:buClr>
                <a:srgbClr val="000000"/>
              </a:buClr>
              <a:buSzPts val="1400"/>
              <a:buChar char="●"/>
            </a:pPr>
            <a:r>
              <a:rPr lang="en">
                <a:solidFill>
                  <a:srgbClr val="000000"/>
                </a:solidFill>
              </a:rPr>
              <a:t>ARM Cortex-M0</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32-Bit Single Core</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48 MHz</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87 GPIO</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I2C, SPI, UART, USB</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128 KB Flash</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16 KB Ram</a:t>
            </a:r>
            <a:endParaRPr>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165" name="Shape 165"/>
        <p:cNvGrpSpPr/>
        <p:nvPr/>
      </p:nvGrpSpPr>
      <p:grpSpPr>
        <a:xfrm>
          <a:off x="0" y="0"/>
          <a:ext cx="0" cy="0"/>
          <a:chOff x="0" y="0"/>
          <a:chExt cx="0" cy="0"/>
        </a:xfrm>
      </p:grpSpPr>
      <p:sp>
        <p:nvSpPr>
          <p:cNvPr id="166" name="Google Shape;16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Impact"/>
                <a:ea typeface="Impact"/>
                <a:cs typeface="Impact"/>
                <a:sym typeface="Impact"/>
              </a:rPr>
              <a:t>Power Supply</a:t>
            </a:r>
            <a:endParaRPr>
              <a:latin typeface="Impact"/>
              <a:ea typeface="Impact"/>
              <a:cs typeface="Impact"/>
              <a:sym typeface="Impact"/>
            </a:endParaRPr>
          </a:p>
        </p:txBody>
      </p:sp>
      <p:sp>
        <p:nvSpPr>
          <p:cNvPr id="167" name="Google Shape;167;p23"/>
          <p:cNvSpPr txBox="1"/>
          <p:nvPr>
            <p:ph idx="1" type="body"/>
          </p:nvPr>
        </p:nvSpPr>
        <p:spPr>
          <a:xfrm>
            <a:off x="311700" y="1100675"/>
            <a:ext cx="4067100" cy="3416400"/>
          </a:xfrm>
          <a:prstGeom prst="rect">
            <a:avLst/>
          </a:prstGeom>
        </p:spPr>
        <p:txBody>
          <a:bodyPr anchorCtr="0" anchor="t" bIns="91425" lIns="91425" spcFirstLastPara="1" rIns="91425" wrap="square" tIns="91425">
            <a:normAutofit fontScale="92500"/>
          </a:bodyPr>
          <a:lstStyle/>
          <a:p>
            <a:pPr indent="-334327" lvl="0" marL="457200" rtl="0" algn="l">
              <a:spcBef>
                <a:spcPts val="0"/>
              </a:spcBef>
              <a:spcAft>
                <a:spcPts val="0"/>
              </a:spcAft>
              <a:buClr>
                <a:srgbClr val="000000"/>
              </a:buClr>
              <a:buSzPct val="100000"/>
              <a:buChar char="●"/>
            </a:pPr>
            <a:r>
              <a:rPr lang="en">
                <a:solidFill>
                  <a:srgbClr val="000000"/>
                </a:solidFill>
              </a:rPr>
              <a:t>The Basys  MX3 could only operate on a 5V power source from</a:t>
            </a:r>
            <a:endParaRPr>
              <a:solidFill>
                <a:srgbClr val="000000"/>
              </a:solidFill>
            </a:endParaRPr>
          </a:p>
          <a:p>
            <a:pPr indent="-310832" lvl="1" marL="914400" rtl="0" algn="l">
              <a:spcBef>
                <a:spcPts val="0"/>
              </a:spcBef>
              <a:spcAft>
                <a:spcPts val="0"/>
              </a:spcAft>
              <a:buClr>
                <a:srgbClr val="000000"/>
              </a:buClr>
              <a:buSzPct val="100000"/>
              <a:buChar char="○"/>
            </a:pPr>
            <a:r>
              <a:rPr lang="en">
                <a:solidFill>
                  <a:srgbClr val="000000"/>
                </a:solidFill>
              </a:rPr>
              <a:t>Programming / Debugging USB port , the USB-UART, or an external 5V DC power supply that’s connected to a Power Jack</a:t>
            </a:r>
            <a:endParaRPr>
              <a:solidFill>
                <a:srgbClr val="000000"/>
              </a:solidFill>
            </a:endParaRPr>
          </a:p>
          <a:p>
            <a:pPr indent="-334327" lvl="0" marL="457200" rtl="0" algn="l">
              <a:spcBef>
                <a:spcPts val="0"/>
              </a:spcBef>
              <a:spcAft>
                <a:spcPts val="0"/>
              </a:spcAft>
              <a:buClr>
                <a:schemeClr val="dk1"/>
              </a:buClr>
              <a:buSzPct val="100000"/>
              <a:buChar char="●"/>
            </a:pPr>
            <a:r>
              <a:rPr lang="en">
                <a:solidFill>
                  <a:schemeClr val="dk1"/>
                </a:solidFill>
              </a:rPr>
              <a:t>Able to use wall plugin or lithium ion battery to power our board</a:t>
            </a:r>
            <a:endParaRPr>
              <a:solidFill>
                <a:schemeClr val="dk1"/>
              </a:solidFill>
            </a:endParaRPr>
          </a:p>
          <a:p>
            <a:pPr indent="-334327" lvl="0" marL="457200" rtl="0" algn="l">
              <a:spcBef>
                <a:spcPts val="0"/>
              </a:spcBef>
              <a:spcAft>
                <a:spcPts val="0"/>
              </a:spcAft>
              <a:buClr>
                <a:schemeClr val="dk1"/>
              </a:buClr>
              <a:buSzPct val="100000"/>
              <a:buChar char="●"/>
            </a:pPr>
            <a:r>
              <a:rPr lang="en">
                <a:solidFill>
                  <a:schemeClr val="dk1"/>
                </a:solidFill>
              </a:rPr>
              <a:t>We were able to take up to a maximum 24 V of power for our board</a:t>
            </a:r>
            <a:endParaRPr>
              <a:solidFill>
                <a:schemeClr val="dk1"/>
              </a:solidFill>
            </a:endParaRPr>
          </a:p>
          <a:p>
            <a:pPr indent="0" lvl="0" marL="0" rtl="0" algn="l">
              <a:spcBef>
                <a:spcPts val="1200"/>
              </a:spcBef>
              <a:spcAft>
                <a:spcPts val="1200"/>
              </a:spcAft>
              <a:buNone/>
            </a:pPr>
            <a:r>
              <a:t/>
            </a:r>
            <a:endParaRPr>
              <a:solidFill>
                <a:schemeClr val="dk1"/>
              </a:solidFill>
            </a:endParaRPr>
          </a:p>
        </p:txBody>
      </p:sp>
      <p:pic>
        <p:nvPicPr>
          <p:cNvPr id="168" name="Google Shape;168;p23"/>
          <p:cNvPicPr preferRelativeResize="0"/>
          <p:nvPr/>
        </p:nvPicPr>
        <p:blipFill>
          <a:blip r:embed="rId3">
            <a:alphaModFix/>
          </a:blip>
          <a:stretch>
            <a:fillRect/>
          </a:stretch>
        </p:blipFill>
        <p:spPr>
          <a:xfrm>
            <a:off x="6132500" y="716350"/>
            <a:ext cx="1122200" cy="1283875"/>
          </a:xfrm>
          <a:prstGeom prst="rect">
            <a:avLst/>
          </a:prstGeom>
          <a:noFill/>
          <a:ln>
            <a:noFill/>
          </a:ln>
        </p:spPr>
      </p:pic>
      <p:pic>
        <p:nvPicPr>
          <p:cNvPr id="169" name="Google Shape;169;p23"/>
          <p:cNvPicPr preferRelativeResize="0"/>
          <p:nvPr/>
        </p:nvPicPr>
        <p:blipFill rotWithShape="1">
          <a:blip r:embed="rId4">
            <a:alphaModFix/>
          </a:blip>
          <a:srcRect b="12350" l="-1261" r="8531" t="12709"/>
          <a:stretch/>
        </p:blipFill>
        <p:spPr>
          <a:xfrm>
            <a:off x="5115450" y="3162100"/>
            <a:ext cx="2708650" cy="962100"/>
          </a:xfrm>
          <a:prstGeom prst="rect">
            <a:avLst/>
          </a:prstGeom>
          <a:noFill/>
          <a:ln>
            <a:noFill/>
          </a:ln>
        </p:spPr>
      </p:pic>
      <p:pic>
        <p:nvPicPr>
          <p:cNvPr id="170" name="Google Shape;170;p23"/>
          <p:cNvPicPr preferRelativeResize="0"/>
          <p:nvPr/>
        </p:nvPicPr>
        <p:blipFill>
          <a:blip r:embed="rId5">
            <a:alphaModFix/>
          </a:blip>
          <a:stretch>
            <a:fillRect/>
          </a:stretch>
        </p:blipFill>
        <p:spPr>
          <a:xfrm>
            <a:off x="4717803" y="2305125"/>
            <a:ext cx="4033100" cy="2291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174" name="Shape 174"/>
        <p:cNvGrpSpPr/>
        <p:nvPr/>
      </p:nvGrpSpPr>
      <p:grpSpPr>
        <a:xfrm>
          <a:off x="0" y="0"/>
          <a:ext cx="0" cy="0"/>
          <a:chOff x="0" y="0"/>
          <a:chExt cx="0" cy="0"/>
        </a:xfrm>
      </p:grpSpPr>
      <p:sp>
        <p:nvSpPr>
          <p:cNvPr id="175" name="Google Shape;17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00"/>
                </a:solidFill>
                <a:latin typeface="Impact"/>
                <a:ea typeface="Impact"/>
                <a:cs typeface="Impact"/>
                <a:sym typeface="Impact"/>
              </a:rPr>
              <a:t>IDE / Programming / Debugger</a:t>
            </a:r>
            <a:endParaRPr>
              <a:solidFill>
                <a:srgbClr val="000000"/>
              </a:solidFill>
              <a:latin typeface="Impact"/>
              <a:ea typeface="Impact"/>
              <a:cs typeface="Impact"/>
              <a:sym typeface="Impact"/>
            </a:endParaRPr>
          </a:p>
        </p:txBody>
      </p:sp>
      <p:sp>
        <p:nvSpPr>
          <p:cNvPr id="176" name="Google Shape;176;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000000"/>
                </a:solidFill>
              </a:rPr>
              <a:t>STM32CubeIDE</a:t>
            </a:r>
            <a:endParaRPr>
              <a:solidFill>
                <a:srgbClr val="000000"/>
              </a:solidFill>
            </a:endParaRPr>
          </a:p>
          <a:p>
            <a:pPr indent="-342900" lvl="0" marL="457200" rtl="0" algn="l">
              <a:spcBef>
                <a:spcPts val="1200"/>
              </a:spcBef>
              <a:spcAft>
                <a:spcPts val="0"/>
              </a:spcAft>
              <a:buClr>
                <a:srgbClr val="000000"/>
              </a:buClr>
              <a:buSzPts val="1800"/>
              <a:buChar char="●"/>
            </a:pPr>
            <a:r>
              <a:rPr lang="en">
                <a:solidFill>
                  <a:srgbClr val="000000"/>
                </a:solidFill>
              </a:rPr>
              <a:t>C/C++</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Based on Eclipse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Hardware Debugger w/ JTAG</a:t>
            </a:r>
            <a:endParaRPr>
              <a:solidFill>
                <a:srgbClr val="000000"/>
              </a:solidFill>
            </a:endParaRPr>
          </a:p>
          <a:p>
            <a:pPr indent="0" lvl="0" marL="0" rtl="0" algn="l">
              <a:spcBef>
                <a:spcPts val="1200"/>
              </a:spcBef>
              <a:spcAft>
                <a:spcPts val="1200"/>
              </a:spcAft>
              <a:buNone/>
            </a:pPr>
            <a:r>
              <a:t/>
            </a:r>
            <a:endParaRPr/>
          </a:p>
        </p:txBody>
      </p:sp>
      <p:sp>
        <p:nvSpPr>
          <p:cNvPr id="177" name="Google Shape;177;p24"/>
          <p:cNvSpPr txBox="1"/>
          <p:nvPr/>
        </p:nvSpPr>
        <p:spPr>
          <a:xfrm>
            <a:off x="6339700" y="3137725"/>
            <a:ext cx="301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Old Code</a:t>
            </a:r>
            <a:endParaRPr>
              <a:latin typeface="Proxima Nova"/>
              <a:ea typeface="Proxima Nova"/>
              <a:cs typeface="Proxima Nova"/>
              <a:sym typeface="Proxima Nova"/>
            </a:endParaRPr>
          </a:p>
        </p:txBody>
      </p:sp>
      <p:pic>
        <p:nvPicPr>
          <p:cNvPr id="178" name="Google Shape;178;p24"/>
          <p:cNvPicPr preferRelativeResize="0"/>
          <p:nvPr/>
        </p:nvPicPr>
        <p:blipFill rotWithShape="1">
          <a:blip r:embed="rId3">
            <a:alphaModFix/>
          </a:blip>
          <a:srcRect b="0" l="0" r="38126" t="0"/>
          <a:stretch/>
        </p:blipFill>
        <p:spPr>
          <a:xfrm>
            <a:off x="5521450" y="866700"/>
            <a:ext cx="2776924" cy="2271025"/>
          </a:xfrm>
          <a:prstGeom prst="rect">
            <a:avLst/>
          </a:prstGeom>
          <a:noFill/>
          <a:ln>
            <a:noFill/>
          </a:ln>
        </p:spPr>
      </p:pic>
      <p:pic>
        <p:nvPicPr>
          <p:cNvPr id="179" name="Google Shape;179;p24"/>
          <p:cNvPicPr preferRelativeResize="0"/>
          <p:nvPr/>
        </p:nvPicPr>
        <p:blipFill>
          <a:blip r:embed="rId4">
            <a:alphaModFix/>
          </a:blip>
          <a:stretch>
            <a:fillRect/>
          </a:stretch>
        </p:blipFill>
        <p:spPr>
          <a:xfrm>
            <a:off x="887950" y="2797772"/>
            <a:ext cx="4492237" cy="1499875"/>
          </a:xfrm>
          <a:prstGeom prst="rect">
            <a:avLst/>
          </a:prstGeom>
          <a:noFill/>
          <a:ln>
            <a:noFill/>
          </a:ln>
        </p:spPr>
      </p:pic>
      <p:sp>
        <p:nvSpPr>
          <p:cNvPr id="180" name="Google Shape;180;p24"/>
          <p:cNvSpPr txBox="1"/>
          <p:nvPr/>
        </p:nvSpPr>
        <p:spPr>
          <a:xfrm>
            <a:off x="1816675" y="4297650"/>
            <a:ext cx="430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Using the new Programmer</a:t>
            </a:r>
            <a:endParaRPr>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184" name="Shape 184"/>
        <p:cNvGrpSpPr/>
        <p:nvPr/>
      </p:nvGrpSpPr>
      <p:grpSpPr>
        <a:xfrm>
          <a:off x="0" y="0"/>
          <a:ext cx="0" cy="0"/>
          <a:chOff x="0" y="0"/>
          <a:chExt cx="0" cy="0"/>
        </a:xfrm>
      </p:grpSpPr>
      <p:sp>
        <p:nvSpPr>
          <p:cNvPr id="185" name="Google Shape;18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00"/>
                </a:solidFill>
                <a:latin typeface="Impact"/>
                <a:ea typeface="Impact"/>
                <a:cs typeface="Impact"/>
                <a:sym typeface="Impact"/>
              </a:rPr>
              <a:t>IDE / Programming</a:t>
            </a:r>
            <a:endParaRPr>
              <a:solidFill>
                <a:srgbClr val="000000"/>
              </a:solidFill>
              <a:latin typeface="Impact"/>
              <a:ea typeface="Impact"/>
              <a:cs typeface="Impact"/>
              <a:sym typeface="Impact"/>
            </a:endParaRPr>
          </a:p>
        </p:txBody>
      </p:sp>
      <p:sp>
        <p:nvSpPr>
          <p:cNvPr id="186" name="Google Shape;186;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000000"/>
                </a:solidFill>
              </a:rPr>
              <a:t>Arduino	</a:t>
            </a:r>
            <a:endParaRPr>
              <a:solidFill>
                <a:srgbClr val="000000"/>
              </a:solidFill>
            </a:endParaRPr>
          </a:p>
          <a:p>
            <a:pPr indent="-342900" lvl="0" marL="457200" rtl="0" algn="l">
              <a:spcBef>
                <a:spcPts val="1200"/>
              </a:spcBef>
              <a:spcAft>
                <a:spcPts val="0"/>
              </a:spcAft>
              <a:buClr>
                <a:srgbClr val="000000"/>
              </a:buClr>
              <a:buSzPts val="1800"/>
              <a:buChar char="●"/>
            </a:pPr>
            <a:r>
              <a:rPr lang="en">
                <a:solidFill>
                  <a:srgbClr val="000000"/>
                </a:solidFill>
              </a:rPr>
              <a:t>C/C++</a:t>
            </a:r>
            <a:endParaRPr>
              <a:solidFill>
                <a:srgbClr val="000000"/>
              </a:solidFill>
            </a:endParaRPr>
          </a:p>
          <a:p>
            <a:pPr indent="0" lvl="0" marL="0" rtl="0" algn="l">
              <a:spcBef>
                <a:spcPts val="1200"/>
              </a:spcBef>
              <a:spcAft>
                <a:spcPts val="1200"/>
              </a:spcAft>
              <a:buNone/>
            </a:pPr>
            <a:r>
              <a:t/>
            </a:r>
            <a:endParaRPr/>
          </a:p>
        </p:txBody>
      </p:sp>
      <p:pic>
        <p:nvPicPr>
          <p:cNvPr id="187" name="Google Shape;187;p25"/>
          <p:cNvPicPr preferRelativeResize="0"/>
          <p:nvPr/>
        </p:nvPicPr>
        <p:blipFill>
          <a:blip r:embed="rId3">
            <a:alphaModFix/>
          </a:blip>
          <a:stretch>
            <a:fillRect/>
          </a:stretch>
        </p:blipFill>
        <p:spPr>
          <a:xfrm>
            <a:off x="1927000" y="1152475"/>
            <a:ext cx="7150876" cy="36886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191" name="Shape 191"/>
        <p:cNvGrpSpPr/>
        <p:nvPr/>
      </p:nvGrpSpPr>
      <p:grpSpPr>
        <a:xfrm>
          <a:off x="0" y="0"/>
          <a:ext cx="0" cy="0"/>
          <a:chOff x="0" y="0"/>
          <a:chExt cx="0" cy="0"/>
        </a:xfrm>
      </p:grpSpPr>
      <p:sp>
        <p:nvSpPr>
          <p:cNvPr id="192" name="Google Shape;19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Impact"/>
                <a:ea typeface="Impact"/>
                <a:cs typeface="Impact"/>
                <a:sym typeface="Impact"/>
              </a:rPr>
              <a:t>Improvements </a:t>
            </a:r>
            <a:endParaRPr>
              <a:latin typeface="Impact"/>
              <a:ea typeface="Impact"/>
              <a:cs typeface="Impact"/>
              <a:sym typeface="Impact"/>
            </a:endParaRPr>
          </a:p>
        </p:txBody>
      </p:sp>
      <p:sp>
        <p:nvSpPr>
          <p:cNvPr id="193" name="Google Shape;193;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55600" lvl="0" marL="457200" rtl="0" algn="l">
              <a:spcBef>
                <a:spcPts val="0"/>
              </a:spcBef>
              <a:spcAft>
                <a:spcPts val="0"/>
              </a:spcAft>
              <a:buClr>
                <a:srgbClr val="000000"/>
              </a:buClr>
              <a:buSzPts val="2000"/>
              <a:buChar char="●"/>
            </a:pPr>
            <a:r>
              <a:rPr lang="en" sz="2000">
                <a:solidFill>
                  <a:srgbClr val="000000"/>
                </a:solidFill>
              </a:rPr>
              <a:t>Map a few of the pins that are overlapping separately so that the corresponding peripherals can be run at the same time</a:t>
            </a:r>
            <a:endParaRPr sz="2000">
              <a:solidFill>
                <a:srgbClr val="000000"/>
              </a:solidFill>
            </a:endParaRPr>
          </a:p>
          <a:p>
            <a:pPr indent="-355600" lvl="0" marL="457200" rtl="0" algn="l">
              <a:spcBef>
                <a:spcPts val="0"/>
              </a:spcBef>
              <a:spcAft>
                <a:spcPts val="0"/>
              </a:spcAft>
              <a:buClr>
                <a:srgbClr val="000000"/>
              </a:buClr>
              <a:buSzPts val="2000"/>
              <a:buChar char="●"/>
            </a:pPr>
            <a:r>
              <a:rPr lang="en" sz="2000">
                <a:solidFill>
                  <a:srgbClr val="000000"/>
                </a:solidFill>
              </a:rPr>
              <a:t>Move the reset button outside of the Arduino shield for usage with the Arduino</a:t>
            </a:r>
            <a:endParaRPr sz="2000">
              <a:solidFill>
                <a:srgbClr val="000000"/>
              </a:solidFill>
            </a:endParaRPr>
          </a:p>
          <a:p>
            <a:pPr indent="-355600" lvl="0" marL="457200" rtl="0" algn="l">
              <a:spcBef>
                <a:spcPts val="0"/>
              </a:spcBef>
              <a:spcAft>
                <a:spcPts val="0"/>
              </a:spcAft>
              <a:buClr>
                <a:srgbClr val="000000"/>
              </a:buClr>
              <a:buSzPts val="2000"/>
              <a:buChar char="●"/>
            </a:pPr>
            <a:r>
              <a:rPr lang="en" sz="2000">
                <a:solidFill>
                  <a:srgbClr val="000000"/>
                </a:solidFill>
              </a:rPr>
              <a:t>Look into the issue with the usb-c programming only working with a usb hub (most likely a problem with the microcontroller itself) </a:t>
            </a:r>
            <a:endParaRPr sz="2000">
              <a:solidFill>
                <a:srgbClr val="000000"/>
              </a:solidFill>
            </a:endParaRPr>
          </a:p>
          <a:p>
            <a:pPr indent="-355600" lvl="1" marL="914400" rtl="0" algn="l">
              <a:spcBef>
                <a:spcPts val="0"/>
              </a:spcBef>
              <a:spcAft>
                <a:spcPts val="0"/>
              </a:spcAft>
              <a:buClr>
                <a:srgbClr val="000000"/>
              </a:buClr>
              <a:buSzPts val="2000"/>
              <a:buChar char="○"/>
            </a:pPr>
            <a:r>
              <a:rPr lang="en" sz="2000">
                <a:solidFill>
                  <a:srgbClr val="000000"/>
                </a:solidFill>
              </a:rPr>
              <a:t>Build an onboard usb hub onto our board to fix the issue of not connecting </a:t>
            </a:r>
            <a:endParaRPr sz="2000">
              <a:solidFill>
                <a:srgbClr val="000000"/>
              </a:solidFill>
            </a:endParaRPr>
          </a:p>
          <a:p>
            <a:pPr indent="-355600" lvl="0" marL="457200" rtl="0" algn="l">
              <a:spcBef>
                <a:spcPts val="0"/>
              </a:spcBef>
              <a:spcAft>
                <a:spcPts val="0"/>
              </a:spcAft>
              <a:buClr>
                <a:srgbClr val="000000"/>
              </a:buClr>
              <a:buSzPts val="2000"/>
              <a:buChar char="●"/>
            </a:pPr>
            <a:r>
              <a:rPr lang="en" sz="2000">
                <a:solidFill>
                  <a:srgbClr val="000000"/>
                </a:solidFill>
              </a:rPr>
              <a:t>Fix wiring issues (wires on the back)</a:t>
            </a:r>
            <a:endParaRPr sz="2000">
              <a:solidFill>
                <a:srgbClr val="000000"/>
              </a:solidFill>
            </a:endParaRPr>
          </a:p>
          <a:p>
            <a:pPr indent="-355600" lvl="0" marL="457200" rtl="0" algn="l">
              <a:spcBef>
                <a:spcPts val="0"/>
              </a:spcBef>
              <a:spcAft>
                <a:spcPts val="0"/>
              </a:spcAft>
              <a:buClr>
                <a:srgbClr val="000000"/>
              </a:buClr>
              <a:buSzPts val="2000"/>
              <a:buChar char="●"/>
            </a:pPr>
            <a:r>
              <a:rPr lang="en" sz="2000">
                <a:solidFill>
                  <a:srgbClr val="000000"/>
                </a:solidFill>
              </a:rPr>
              <a:t>Power Problems ( Schottky Diodes, Buck/Boost )</a:t>
            </a:r>
            <a:endParaRPr sz="2000">
              <a:solidFill>
                <a:srgbClr val="00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4E5F5"/>
            </a:gs>
            <a:gs pos="100000">
              <a:srgbClr val="70A4D5"/>
            </a:gs>
          </a:gsLst>
          <a:path path="circle">
            <a:fillToRect b="50%" l="50%" r="50%" t="50%"/>
          </a:path>
          <a:tileRect/>
        </a:gradFill>
      </p:bgPr>
    </p:bg>
    <p:spTree>
      <p:nvGrpSpPr>
        <p:cNvPr id="197" name="Shape 197"/>
        <p:cNvGrpSpPr/>
        <p:nvPr/>
      </p:nvGrpSpPr>
      <p:grpSpPr>
        <a:xfrm>
          <a:off x="0" y="0"/>
          <a:ext cx="0" cy="0"/>
          <a:chOff x="0" y="0"/>
          <a:chExt cx="0" cy="0"/>
        </a:xfrm>
      </p:grpSpPr>
      <p:sp>
        <p:nvSpPr>
          <p:cNvPr id="198" name="Google Shape;198;p27"/>
          <p:cNvSpPr txBox="1"/>
          <p:nvPr>
            <p:ph type="title"/>
          </p:nvPr>
        </p:nvSpPr>
        <p:spPr>
          <a:xfrm>
            <a:off x="385075" y="314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Impact"/>
                <a:ea typeface="Impact"/>
                <a:cs typeface="Impact"/>
                <a:sym typeface="Impact"/>
              </a:rPr>
              <a:t>Labs</a:t>
            </a:r>
            <a:endParaRPr>
              <a:latin typeface="Impact"/>
              <a:ea typeface="Impact"/>
              <a:cs typeface="Impact"/>
              <a:sym typeface="Impact"/>
            </a:endParaRPr>
          </a:p>
        </p:txBody>
      </p:sp>
      <p:pic>
        <p:nvPicPr>
          <p:cNvPr id="199" name="Google Shape;199;p27" title="Copy of IMG_1800.MOV">
            <a:hlinkClick r:id="rId3"/>
          </p:cNvPr>
          <p:cNvPicPr preferRelativeResize="0"/>
          <p:nvPr/>
        </p:nvPicPr>
        <p:blipFill>
          <a:blip r:embed="rId4">
            <a:alphaModFix/>
          </a:blip>
          <a:stretch>
            <a:fillRect/>
          </a:stretch>
        </p:blipFill>
        <p:spPr>
          <a:xfrm>
            <a:off x="500850" y="1806173"/>
            <a:ext cx="5158750" cy="3052025"/>
          </a:xfrm>
          <a:prstGeom prst="rect">
            <a:avLst/>
          </a:prstGeom>
          <a:noFill/>
          <a:ln>
            <a:noFill/>
          </a:ln>
        </p:spPr>
      </p:pic>
      <p:sp>
        <p:nvSpPr>
          <p:cNvPr id="200" name="Google Shape;200;p27"/>
          <p:cNvSpPr txBox="1"/>
          <p:nvPr/>
        </p:nvSpPr>
        <p:spPr>
          <a:xfrm>
            <a:off x="500850" y="1042175"/>
            <a:ext cx="4695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Proxima Nova"/>
                <a:ea typeface="Proxima Nova"/>
                <a:cs typeface="Proxima Nova"/>
                <a:sym typeface="Proxima Nova"/>
              </a:rPr>
              <a:t>Lab 1:  A number converter with the ability to rotate numbers bit by bit</a:t>
            </a:r>
            <a:endParaRPr sz="2000">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4E5F5"/>
            </a:gs>
            <a:gs pos="100000">
              <a:srgbClr val="70A4D5"/>
            </a:gs>
          </a:gsLst>
          <a:path path="circle">
            <a:fillToRect b="50%" l="50%" r="50%" t="50%"/>
          </a:path>
          <a:tileRect/>
        </a:gradFill>
      </p:bgPr>
    </p:bg>
    <p:spTree>
      <p:nvGrpSpPr>
        <p:cNvPr id="204" name="Shape 204"/>
        <p:cNvGrpSpPr/>
        <p:nvPr/>
      </p:nvGrpSpPr>
      <p:grpSpPr>
        <a:xfrm>
          <a:off x="0" y="0"/>
          <a:ext cx="0" cy="0"/>
          <a:chOff x="0" y="0"/>
          <a:chExt cx="0" cy="0"/>
        </a:xfrm>
      </p:grpSpPr>
      <p:sp>
        <p:nvSpPr>
          <p:cNvPr id="205" name="Google Shape;205;p28"/>
          <p:cNvSpPr txBox="1"/>
          <p:nvPr>
            <p:ph type="title"/>
          </p:nvPr>
        </p:nvSpPr>
        <p:spPr>
          <a:xfrm>
            <a:off x="385075" y="314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Impact"/>
                <a:ea typeface="Impact"/>
                <a:cs typeface="Impact"/>
                <a:sym typeface="Impact"/>
              </a:rPr>
              <a:t>Labs</a:t>
            </a:r>
            <a:endParaRPr>
              <a:latin typeface="Impact"/>
              <a:ea typeface="Impact"/>
              <a:cs typeface="Impact"/>
              <a:sym typeface="Impact"/>
            </a:endParaRPr>
          </a:p>
        </p:txBody>
      </p:sp>
      <p:sp>
        <p:nvSpPr>
          <p:cNvPr id="206" name="Google Shape;206;p28"/>
          <p:cNvSpPr txBox="1"/>
          <p:nvPr/>
        </p:nvSpPr>
        <p:spPr>
          <a:xfrm>
            <a:off x="500850" y="1042175"/>
            <a:ext cx="46953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Proxima Nova"/>
                <a:ea typeface="Proxima Nova"/>
                <a:cs typeface="Proxima Nova"/>
                <a:sym typeface="Proxima Nova"/>
              </a:rPr>
              <a:t>Driving Robot</a:t>
            </a:r>
            <a:endParaRPr sz="2000">
              <a:latin typeface="Proxima Nova"/>
              <a:ea typeface="Proxima Nova"/>
              <a:cs typeface="Proxima Nova"/>
              <a:sym typeface="Proxima Nova"/>
            </a:endParaRPr>
          </a:p>
          <a:p>
            <a:pPr indent="0" lvl="0" marL="0" rtl="0" algn="l">
              <a:spcBef>
                <a:spcPts val="0"/>
              </a:spcBef>
              <a:spcAft>
                <a:spcPts val="0"/>
              </a:spcAft>
              <a:buNone/>
            </a:pPr>
            <a:r>
              <a:t/>
            </a:r>
            <a:endParaRPr sz="2000">
              <a:latin typeface="Proxima Nova"/>
              <a:ea typeface="Proxima Nova"/>
              <a:cs typeface="Proxima Nova"/>
              <a:sym typeface="Proxima Nova"/>
            </a:endParaRPr>
          </a:p>
          <a:p>
            <a:pPr indent="0" lvl="0" marL="0" rtl="0" algn="l">
              <a:spcBef>
                <a:spcPts val="0"/>
              </a:spcBef>
              <a:spcAft>
                <a:spcPts val="0"/>
              </a:spcAft>
              <a:buNone/>
            </a:pPr>
            <a:r>
              <a:rPr lang="en" sz="2000">
                <a:latin typeface="Proxima Nova"/>
                <a:ea typeface="Proxima Nova"/>
                <a:cs typeface="Proxima Nova"/>
                <a:sym typeface="Proxima Nova"/>
              </a:rPr>
              <a:t>Sophomore</a:t>
            </a:r>
            <a:r>
              <a:rPr lang="en" sz="2000">
                <a:latin typeface="Proxima Nova"/>
                <a:ea typeface="Proxima Nova"/>
                <a:cs typeface="Proxima Nova"/>
                <a:sym typeface="Proxima Nova"/>
              </a:rPr>
              <a:t> / Junior Design Projects</a:t>
            </a:r>
            <a:endParaRPr sz="2000">
              <a:latin typeface="Proxima Nova"/>
              <a:ea typeface="Proxima Nova"/>
              <a:cs typeface="Proxima Nova"/>
              <a:sym typeface="Proxima Nova"/>
            </a:endParaRPr>
          </a:p>
        </p:txBody>
      </p:sp>
      <p:pic>
        <p:nvPicPr>
          <p:cNvPr id="207" name="Google Shape;207;p28"/>
          <p:cNvPicPr preferRelativeResize="0"/>
          <p:nvPr/>
        </p:nvPicPr>
        <p:blipFill>
          <a:blip r:embed="rId3">
            <a:alphaModFix/>
          </a:blip>
          <a:stretch>
            <a:fillRect/>
          </a:stretch>
        </p:blipFill>
        <p:spPr>
          <a:xfrm rot="5400000">
            <a:off x="563129" y="2273548"/>
            <a:ext cx="2563770" cy="268832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13" name="Google Shape;213;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hlink"/>
                </a:solidFill>
                <a:hlinkClick r:id="rId3"/>
              </a:rPr>
              <a:t>https://digilent.com/reference/_media/reference/microprocessor/basys-mx3/basys_mx3_rm.pdf</a:t>
            </a:r>
            <a:endParaRPr/>
          </a:p>
          <a:p>
            <a:pPr indent="0" lvl="0" marL="0" rtl="0" algn="l">
              <a:spcBef>
                <a:spcPts val="1200"/>
              </a:spcBef>
              <a:spcAft>
                <a:spcPts val="0"/>
              </a:spcAft>
              <a:buNone/>
            </a:pPr>
            <a:r>
              <a:rPr lang="en" u="sng">
                <a:solidFill>
                  <a:schemeClr val="hlink"/>
                </a:solidFill>
                <a:hlinkClick r:id="rId4"/>
              </a:rPr>
              <a:t>https://www.digikey.com/</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4E5F5"/>
            </a:gs>
            <a:gs pos="100000">
              <a:srgbClr val="70A4D5"/>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4"/>
          <p:cNvSpPr txBox="1"/>
          <p:nvPr/>
        </p:nvSpPr>
        <p:spPr>
          <a:xfrm>
            <a:off x="336600" y="230875"/>
            <a:ext cx="843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Impact"/>
                <a:ea typeface="Impact"/>
                <a:cs typeface="Impact"/>
                <a:sym typeface="Impact"/>
              </a:rPr>
              <a:t>Background </a:t>
            </a:r>
            <a:endParaRPr sz="2000">
              <a:latin typeface="Impact"/>
              <a:ea typeface="Impact"/>
              <a:cs typeface="Impact"/>
              <a:sym typeface="Impact"/>
            </a:endParaRPr>
          </a:p>
        </p:txBody>
      </p:sp>
      <p:sp>
        <p:nvSpPr>
          <p:cNvPr id="66" name="Google Shape;66;p14"/>
          <p:cNvSpPr txBox="1"/>
          <p:nvPr/>
        </p:nvSpPr>
        <p:spPr>
          <a:xfrm>
            <a:off x="449150" y="996225"/>
            <a:ext cx="8114700" cy="30708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0"/>
              </a:spcBef>
              <a:spcAft>
                <a:spcPts val="0"/>
              </a:spcAft>
              <a:buNone/>
            </a:pPr>
            <a:r>
              <a:rPr lang="en" sz="1500">
                <a:latin typeface="Proxima Nova"/>
                <a:ea typeface="Proxima Nova"/>
                <a:cs typeface="Proxima Nova"/>
                <a:sym typeface="Proxima Nova"/>
              </a:rPr>
              <a:t>The BASYS MX3 board is no longer in production and our group decided to create a replacement board with the intention of similar functionality and additional features.  </a:t>
            </a:r>
            <a:endParaRPr sz="1500">
              <a:latin typeface="Proxima Nova"/>
              <a:ea typeface="Proxima Nova"/>
              <a:cs typeface="Proxima Nova"/>
              <a:sym typeface="Proxima Nova"/>
            </a:endParaRPr>
          </a:p>
          <a:p>
            <a:pPr indent="457200" lvl="0" marL="0" rtl="0" algn="l">
              <a:lnSpc>
                <a:spcPct val="115000"/>
              </a:lnSpc>
              <a:spcBef>
                <a:spcPts val="0"/>
              </a:spcBef>
              <a:spcAft>
                <a:spcPts val="0"/>
              </a:spcAft>
              <a:buNone/>
            </a:pPr>
            <a:r>
              <a:t/>
            </a:r>
            <a:endParaRPr sz="1500">
              <a:latin typeface="Proxima Nova"/>
              <a:ea typeface="Proxima Nova"/>
              <a:cs typeface="Proxima Nova"/>
              <a:sym typeface="Proxima Nova"/>
            </a:endParaRPr>
          </a:p>
          <a:p>
            <a:pPr indent="0" lvl="0" marL="457200" rtl="0" algn="l">
              <a:lnSpc>
                <a:spcPct val="115000"/>
              </a:lnSpc>
              <a:spcBef>
                <a:spcPts val="0"/>
              </a:spcBef>
              <a:spcAft>
                <a:spcPts val="0"/>
              </a:spcAft>
              <a:buNone/>
            </a:pPr>
            <a:r>
              <a:rPr lang="en" sz="1500">
                <a:latin typeface="Proxima Nova"/>
                <a:ea typeface="Proxima Nova"/>
                <a:cs typeface="Proxima Nova"/>
                <a:sym typeface="Proxima Nova"/>
              </a:rPr>
              <a:t>We wanted our board to be the same or lower price than the BASYS board which could cost students up to a $100</a:t>
            </a:r>
            <a:endParaRPr sz="1500">
              <a:latin typeface="Proxima Nova"/>
              <a:ea typeface="Proxima Nova"/>
              <a:cs typeface="Proxima Nova"/>
              <a:sym typeface="Proxima Nova"/>
            </a:endParaRPr>
          </a:p>
          <a:p>
            <a:pPr indent="457200" lvl="0" marL="0" rtl="0" algn="l">
              <a:lnSpc>
                <a:spcPct val="115000"/>
              </a:lnSpc>
              <a:spcBef>
                <a:spcPts val="0"/>
              </a:spcBef>
              <a:spcAft>
                <a:spcPts val="0"/>
              </a:spcAft>
              <a:buNone/>
            </a:pPr>
            <a:r>
              <a:t/>
            </a:r>
            <a:endParaRPr sz="1500">
              <a:latin typeface="Proxima Nova"/>
              <a:ea typeface="Proxima Nova"/>
              <a:cs typeface="Proxima Nova"/>
              <a:sym typeface="Proxima Nova"/>
            </a:endParaRPr>
          </a:p>
          <a:p>
            <a:pPr indent="0" lvl="0" marL="457200" rtl="0" algn="l">
              <a:lnSpc>
                <a:spcPct val="115000"/>
              </a:lnSpc>
              <a:spcBef>
                <a:spcPts val="0"/>
              </a:spcBef>
              <a:spcAft>
                <a:spcPts val="0"/>
              </a:spcAft>
              <a:buNone/>
            </a:pPr>
            <a:r>
              <a:rPr lang="en" sz="1500">
                <a:latin typeface="Proxima Nova"/>
                <a:ea typeface="Proxima Nova"/>
                <a:cs typeface="Proxima Nova"/>
                <a:sym typeface="Proxima Nova"/>
              </a:rPr>
              <a:t>We ended up calling it Uduino because our board also has a Arduino footprint and supports Arduino implementation on to the board. </a:t>
            </a:r>
            <a:endParaRPr sz="1500">
              <a:latin typeface="Proxima Nova"/>
              <a:ea typeface="Proxima Nova"/>
              <a:cs typeface="Proxima Nova"/>
              <a:sym typeface="Proxima Nova"/>
            </a:endParaRPr>
          </a:p>
          <a:p>
            <a:pPr indent="457200" lvl="0" marL="0" rtl="0" algn="l">
              <a:lnSpc>
                <a:spcPct val="115000"/>
              </a:lnSpc>
              <a:spcBef>
                <a:spcPts val="0"/>
              </a:spcBef>
              <a:spcAft>
                <a:spcPts val="0"/>
              </a:spcAft>
              <a:buNone/>
            </a:pPr>
            <a:r>
              <a:t/>
            </a:r>
            <a:endParaRPr sz="1500">
              <a:latin typeface="Proxima Nova"/>
              <a:ea typeface="Proxima Nova"/>
              <a:cs typeface="Proxima Nova"/>
              <a:sym typeface="Proxima Nova"/>
            </a:endParaRPr>
          </a:p>
          <a:p>
            <a:pPr indent="457200" lvl="0" marL="0" rtl="0" algn="l">
              <a:lnSpc>
                <a:spcPct val="115000"/>
              </a:lnSpc>
              <a:spcBef>
                <a:spcPts val="0"/>
              </a:spcBef>
              <a:spcAft>
                <a:spcPts val="0"/>
              </a:spcAft>
              <a:buNone/>
            </a:pPr>
            <a:r>
              <a:t/>
            </a:r>
            <a:endParaRPr sz="1500">
              <a:latin typeface="Proxima Nova"/>
              <a:ea typeface="Proxima Nova"/>
              <a:cs typeface="Proxima Nova"/>
              <a:sym typeface="Proxima Nova"/>
            </a:endParaRPr>
          </a:p>
          <a:p>
            <a:pPr indent="457200" lvl="0" marL="0" rtl="0" algn="l">
              <a:lnSpc>
                <a:spcPct val="115000"/>
              </a:lnSpc>
              <a:spcBef>
                <a:spcPts val="0"/>
              </a:spcBef>
              <a:spcAft>
                <a:spcPts val="0"/>
              </a:spcAft>
              <a:buNone/>
            </a:pPr>
            <a:r>
              <a:t/>
            </a:r>
            <a:endParaRPr sz="1500">
              <a:latin typeface="Proxima Nova"/>
              <a:ea typeface="Proxima Nova"/>
              <a:cs typeface="Proxima Nova"/>
              <a:sym typeface="Proxima Nova"/>
            </a:endParaRPr>
          </a:p>
        </p:txBody>
      </p:sp>
      <p:pic>
        <p:nvPicPr>
          <p:cNvPr id="67" name="Google Shape;67;p14"/>
          <p:cNvPicPr preferRelativeResize="0"/>
          <p:nvPr/>
        </p:nvPicPr>
        <p:blipFill>
          <a:blip r:embed="rId3">
            <a:alphaModFix amt="91000"/>
          </a:blip>
          <a:stretch>
            <a:fillRect/>
          </a:stretch>
        </p:blipFill>
        <p:spPr>
          <a:xfrm>
            <a:off x="1203637" y="3551925"/>
            <a:ext cx="6736726" cy="1129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Impact"/>
                <a:ea typeface="Impact"/>
                <a:cs typeface="Impact"/>
                <a:sym typeface="Impact"/>
              </a:rPr>
              <a:t>Spring Update</a:t>
            </a:r>
            <a:endParaRPr>
              <a:latin typeface="Impact"/>
              <a:ea typeface="Impact"/>
              <a:cs typeface="Impact"/>
              <a:sym typeface="Impact"/>
            </a:endParaRPr>
          </a:p>
        </p:txBody>
      </p:sp>
      <p:sp>
        <p:nvSpPr>
          <p:cNvPr id="73" name="Google Shape;73;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During this semester, we were able to get the board and were able to populate it with all the peripherals and components that we ordered from Digikey, JLC PCB and TechDesign. These are some of the requirements that were given to us </a:t>
            </a:r>
            <a:r>
              <a:rPr lang="en" sz="1300">
                <a:solidFill>
                  <a:schemeClr val="dk1"/>
                </a:solidFill>
                <a:latin typeface="Times New Roman"/>
                <a:ea typeface="Times New Roman"/>
                <a:cs typeface="Times New Roman"/>
                <a:sym typeface="Times New Roman"/>
              </a:rPr>
              <a:t>initially</a:t>
            </a:r>
            <a:r>
              <a:rPr lang="en" sz="1300">
                <a:solidFill>
                  <a:schemeClr val="dk1"/>
                </a:solidFill>
                <a:latin typeface="Times New Roman"/>
                <a:ea typeface="Times New Roman"/>
                <a:cs typeface="Times New Roman"/>
                <a:sym typeface="Times New Roman"/>
              </a:rPr>
              <a:t> that we were able to meet. </a:t>
            </a:r>
            <a:endParaRPr sz="13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lang="en" sz="1300">
                <a:solidFill>
                  <a:schemeClr val="dk1"/>
                </a:solidFill>
                <a:latin typeface="Times New Roman"/>
                <a:ea typeface="Times New Roman"/>
                <a:cs typeface="Times New Roman"/>
                <a:sym typeface="Times New Roman"/>
              </a:rPr>
              <a:t>32-bit processors </a:t>
            </a:r>
            <a:endParaRPr sz="13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lang="en" sz="1300">
                <a:solidFill>
                  <a:schemeClr val="dk1"/>
                </a:solidFill>
                <a:latin typeface="Times New Roman"/>
                <a:ea typeface="Times New Roman"/>
                <a:cs typeface="Times New Roman"/>
                <a:sym typeface="Times New Roman"/>
              </a:rPr>
              <a:t>General purpose IO that can serve as analog input, digital input and digital output.</a:t>
            </a:r>
            <a:endParaRPr sz="13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lang="en" sz="1300">
                <a:solidFill>
                  <a:schemeClr val="dk1"/>
                </a:solidFill>
                <a:latin typeface="Times New Roman"/>
                <a:ea typeface="Times New Roman"/>
                <a:cs typeface="Times New Roman"/>
                <a:sym typeface="Times New Roman"/>
              </a:rPr>
              <a:t>Has integrated LCD</a:t>
            </a:r>
            <a:endParaRPr sz="13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lang="en" sz="1300">
                <a:solidFill>
                  <a:schemeClr val="dk1"/>
                </a:solidFill>
                <a:latin typeface="Times New Roman"/>
                <a:ea typeface="Times New Roman"/>
                <a:cs typeface="Times New Roman"/>
                <a:sym typeface="Times New Roman"/>
              </a:rPr>
              <a:t>CN Interrupt and timer support through co-processors</a:t>
            </a:r>
            <a:endParaRPr sz="13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lang="en" sz="1300">
                <a:solidFill>
                  <a:schemeClr val="dk1"/>
                </a:solidFill>
                <a:latin typeface="Times New Roman"/>
                <a:ea typeface="Times New Roman"/>
                <a:cs typeface="Times New Roman"/>
                <a:sym typeface="Times New Roman"/>
              </a:rPr>
              <a:t>ADC support</a:t>
            </a:r>
            <a:endParaRPr sz="13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lang="en" sz="1300">
                <a:solidFill>
                  <a:schemeClr val="dk1"/>
                </a:solidFill>
                <a:latin typeface="Times New Roman"/>
                <a:ea typeface="Times New Roman"/>
                <a:cs typeface="Times New Roman"/>
                <a:sym typeface="Times New Roman"/>
              </a:rPr>
              <a:t>Has sufficient main memory size (32KB at least)</a:t>
            </a:r>
            <a:endParaRPr sz="1300">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rPr lang="en" sz="1300">
                <a:solidFill>
                  <a:schemeClr val="dk1"/>
                </a:solidFill>
                <a:latin typeface="Times New Roman"/>
                <a:ea typeface="Times New Roman"/>
                <a:cs typeface="Times New Roman"/>
                <a:sym typeface="Times New Roman"/>
              </a:rPr>
              <a:t>Allows the use of heap (dynamic memory)</a:t>
            </a:r>
            <a:endParaRPr sz="1300">
              <a:solidFill>
                <a:schemeClr val="dk1"/>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1300">
              <a:solidFill>
                <a:schemeClr val="dk1"/>
              </a:solidFill>
              <a:latin typeface="Times New Roman"/>
              <a:ea typeface="Times New Roman"/>
              <a:cs typeface="Times New Roman"/>
              <a:sym typeface="Times New Roman"/>
            </a:endParaRPr>
          </a:p>
        </p:txBody>
      </p:sp>
      <p:pic>
        <p:nvPicPr>
          <p:cNvPr id="74" name="Google Shape;74;p15"/>
          <p:cNvPicPr preferRelativeResize="0"/>
          <p:nvPr/>
        </p:nvPicPr>
        <p:blipFill>
          <a:blip r:embed="rId3">
            <a:alphaModFix/>
          </a:blip>
          <a:stretch>
            <a:fillRect/>
          </a:stretch>
        </p:blipFill>
        <p:spPr>
          <a:xfrm rot="1600828">
            <a:off x="6062000" y="2018175"/>
            <a:ext cx="2550700" cy="2550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78" name="Shape 78"/>
        <p:cNvGrpSpPr/>
        <p:nvPr/>
      </p:nvGrpSpPr>
      <p:grpSpPr>
        <a:xfrm>
          <a:off x="0" y="0"/>
          <a:ext cx="0" cy="0"/>
          <a:chOff x="0" y="0"/>
          <a:chExt cx="0" cy="0"/>
        </a:xfrm>
      </p:grpSpPr>
      <p:pic>
        <p:nvPicPr>
          <p:cNvPr id="79" name="Google Shape;79;p16"/>
          <p:cNvPicPr preferRelativeResize="0"/>
          <p:nvPr/>
        </p:nvPicPr>
        <p:blipFill>
          <a:blip r:embed="rId3">
            <a:alphaModFix/>
          </a:blip>
          <a:stretch>
            <a:fillRect/>
          </a:stretch>
        </p:blipFill>
        <p:spPr>
          <a:xfrm>
            <a:off x="370353" y="507725"/>
            <a:ext cx="4792851" cy="2882874"/>
          </a:xfrm>
          <a:prstGeom prst="rect">
            <a:avLst/>
          </a:prstGeom>
          <a:noFill/>
          <a:ln>
            <a:noFill/>
          </a:ln>
        </p:spPr>
      </p:pic>
      <p:sp>
        <p:nvSpPr>
          <p:cNvPr id="80" name="Google Shape;80;p16"/>
          <p:cNvSpPr txBox="1"/>
          <p:nvPr/>
        </p:nvSpPr>
        <p:spPr>
          <a:xfrm>
            <a:off x="325500" y="152400"/>
            <a:ext cx="2497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mpact"/>
                <a:ea typeface="Impact"/>
                <a:cs typeface="Impact"/>
                <a:sym typeface="Impact"/>
              </a:rPr>
              <a:t>BASYS MX3</a:t>
            </a:r>
            <a:endParaRPr>
              <a:latin typeface="Impact"/>
              <a:ea typeface="Impact"/>
              <a:cs typeface="Impact"/>
              <a:sym typeface="Impact"/>
            </a:endParaRPr>
          </a:p>
        </p:txBody>
      </p:sp>
      <p:pic>
        <p:nvPicPr>
          <p:cNvPr id="81" name="Google Shape;81;p16"/>
          <p:cNvPicPr preferRelativeResize="0"/>
          <p:nvPr/>
        </p:nvPicPr>
        <p:blipFill>
          <a:blip r:embed="rId4">
            <a:alphaModFix/>
          </a:blip>
          <a:stretch>
            <a:fillRect/>
          </a:stretch>
        </p:blipFill>
        <p:spPr>
          <a:xfrm>
            <a:off x="5375201" y="1554400"/>
            <a:ext cx="3618425" cy="3493076"/>
          </a:xfrm>
          <a:prstGeom prst="rect">
            <a:avLst/>
          </a:prstGeom>
          <a:noFill/>
          <a:ln>
            <a:noFill/>
          </a:ln>
        </p:spPr>
      </p:pic>
      <p:sp>
        <p:nvSpPr>
          <p:cNvPr id="82" name="Google Shape;82;p16"/>
          <p:cNvSpPr txBox="1"/>
          <p:nvPr/>
        </p:nvSpPr>
        <p:spPr>
          <a:xfrm>
            <a:off x="5546625" y="1154200"/>
            <a:ext cx="2497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mpact"/>
                <a:ea typeface="Impact"/>
                <a:cs typeface="Impact"/>
                <a:sym typeface="Impact"/>
              </a:rPr>
              <a:t>UDUINO </a:t>
            </a:r>
            <a:r>
              <a:rPr lang="en" sz="1100">
                <a:latin typeface="Impact"/>
                <a:ea typeface="Impact"/>
                <a:cs typeface="Impact"/>
                <a:sym typeface="Impact"/>
              </a:rPr>
              <a:t>(populated)</a:t>
            </a:r>
            <a:endParaRPr sz="1100">
              <a:latin typeface="Impact"/>
              <a:ea typeface="Impact"/>
              <a:cs typeface="Impact"/>
              <a:sym typeface="Impact"/>
            </a:endParaRPr>
          </a:p>
        </p:txBody>
      </p:sp>
      <p:sp>
        <p:nvSpPr>
          <p:cNvPr id="83" name="Google Shape;83;p16"/>
          <p:cNvSpPr txBox="1"/>
          <p:nvPr/>
        </p:nvSpPr>
        <p:spPr>
          <a:xfrm>
            <a:off x="3939700" y="3954850"/>
            <a:ext cx="143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Blue Hens Logo</a:t>
            </a:r>
            <a:endParaRPr>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87" name="Shape 87"/>
        <p:cNvGrpSpPr/>
        <p:nvPr/>
      </p:nvGrpSpPr>
      <p:grpSpPr>
        <a:xfrm>
          <a:off x="0" y="0"/>
          <a:ext cx="0" cy="0"/>
          <a:chOff x="0" y="0"/>
          <a:chExt cx="0" cy="0"/>
        </a:xfrm>
      </p:grpSpPr>
      <p:sp>
        <p:nvSpPr>
          <p:cNvPr id="88" name="Google Shape;88;p17"/>
          <p:cNvSpPr txBox="1"/>
          <p:nvPr/>
        </p:nvSpPr>
        <p:spPr>
          <a:xfrm>
            <a:off x="389575" y="184250"/>
            <a:ext cx="8044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latin typeface="Impact"/>
                <a:ea typeface="Impact"/>
                <a:cs typeface="Impact"/>
                <a:sym typeface="Impact"/>
              </a:rPr>
              <a:t>Bill of Materials</a:t>
            </a:r>
            <a:r>
              <a:rPr lang="en" sz="2000">
                <a:latin typeface="Proxima Nova"/>
                <a:ea typeface="Proxima Nova"/>
                <a:cs typeface="Proxima Nova"/>
                <a:sym typeface="Proxima Nova"/>
              </a:rPr>
              <a:t> </a:t>
            </a:r>
            <a:endParaRPr sz="2000">
              <a:latin typeface="Proxima Nova"/>
              <a:ea typeface="Proxima Nova"/>
              <a:cs typeface="Proxima Nova"/>
              <a:sym typeface="Proxima Nova"/>
            </a:endParaRPr>
          </a:p>
        </p:txBody>
      </p:sp>
      <p:sp>
        <p:nvSpPr>
          <p:cNvPr id="89" name="Google Shape;89;p17"/>
          <p:cNvSpPr txBox="1"/>
          <p:nvPr/>
        </p:nvSpPr>
        <p:spPr>
          <a:xfrm>
            <a:off x="466375" y="853800"/>
            <a:ext cx="7890900" cy="4186800"/>
          </a:xfrm>
          <a:prstGeom prst="rect">
            <a:avLst/>
          </a:prstGeom>
          <a:solidFill>
            <a:srgbClr val="6FA8DC"/>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u="sng">
                <a:latin typeface="Proxima Nova"/>
                <a:ea typeface="Proxima Nova"/>
                <a:cs typeface="Proxima Nova"/>
                <a:sym typeface="Proxima Nova"/>
              </a:rPr>
              <a:t>Function 			Part Number</a:t>
            </a:r>
            <a:r>
              <a:rPr b="1" lang="en" sz="1000">
                <a:latin typeface="Proxima Nova"/>
                <a:ea typeface="Proxima Nova"/>
                <a:cs typeface="Proxima Nova"/>
                <a:sym typeface="Proxima Nova"/>
              </a:rPr>
              <a:t>       			</a:t>
            </a:r>
            <a:r>
              <a:rPr b="1" lang="en" sz="1000" u="sng">
                <a:latin typeface="Proxima Nova"/>
                <a:ea typeface="Proxima Nova"/>
                <a:cs typeface="Proxima Nova"/>
                <a:sym typeface="Proxima Nova"/>
              </a:rPr>
              <a:t>Connection type 				Price</a:t>
            </a:r>
            <a:endParaRPr b="1" sz="1000" u="sng">
              <a:latin typeface="Proxima Nova"/>
              <a:ea typeface="Proxima Nova"/>
              <a:cs typeface="Proxima Nova"/>
              <a:sym typeface="Proxima Nova"/>
            </a:endParaRPr>
          </a:p>
          <a:p>
            <a:pPr indent="0" lvl="0" marL="0" rtl="0" algn="ctr">
              <a:spcBef>
                <a:spcPts val="0"/>
              </a:spcBef>
              <a:spcAft>
                <a:spcPts val="0"/>
              </a:spcAft>
              <a:buNone/>
            </a:pPr>
            <a:r>
              <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LCD Display	          	 AMC1602AR-B-Y6WFDY-SPI				   SPI					$12.90</a:t>
            </a:r>
            <a:endParaRPr sz="1000">
              <a:latin typeface="Proxima Nova"/>
              <a:ea typeface="Proxima Nova"/>
              <a:cs typeface="Proxima Nova"/>
              <a:sym typeface="Proxima Nova"/>
            </a:endParaRPr>
          </a:p>
          <a:p>
            <a:pPr indent="0" lvl="0" marL="0" rtl="0" algn="ctr">
              <a:spcBef>
                <a:spcPts val="0"/>
              </a:spcBef>
              <a:spcAft>
                <a:spcPts val="0"/>
              </a:spcAft>
              <a:buNone/>
            </a:pPr>
            <a:r>
              <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8 slide switches		EG1903-ND						Digital 					$0.76</a:t>
            </a:r>
            <a:endParaRPr sz="1000">
              <a:latin typeface="Proxima Nova"/>
              <a:ea typeface="Proxima Nova"/>
              <a:cs typeface="Proxima Nova"/>
              <a:sym typeface="Proxima Nova"/>
            </a:endParaRPr>
          </a:p>
          <a:p>
            <a:pPr indent="0" lvl="0" marL="0" rtl="0" algn="ctr">
              <a:spcBef>
                <a:spcPts val="0"/>
              </a:spcBef>
              <a:spcAft>
                <a:spcPts val="0"/>
              </a:spcAft>
              <a:buNone/>
            </a:pPr>
            <a:r>
              <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SSD 			67-1449-ND						Digital					$9.08</a:t>
            </a:r>
            <a:endParaRPr sz="1000">
              <a:latin typeface="Proxima Nova"/>
              <a:ea typeface="Proxima Nova"/>
              <a:cs typeface="Proxima Nova"/>
              <a:sym typeface="Proxima Nova"/>
            </a:endParaRPr>
          </a:p>
          <a:p>
            <a:pPr indent="0" lvl="0" marL="0" rtl="0" algn="ctr">
              <a:spcBef>
                <a:spcPts val="0"/>
              </a:spcBef>
              <a:spcAft>
                <a:spcPts val="0"/>
              </a:spcAft>
              <a:buNone/>
            </a:pPr>
            <a:r>
              <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Speaker 		AS01508MS-SC11-WP-R				              Analog					$2.06</a:t>
            </a:r>
            <a:endParaRPr sz="1000">
              <a:latin typeface="Proxima Nova"/>
              <a:ea typeface="Proxima Nova"/>
              <a:cs typeface="Proxima Nova"/>
              <a:sym typeface="Proxima Nova"/>
            </a:endParaRPr>
          </a:p>
          <a:p>
            <a:pPr indent="0" lvl="0" marL="0" rtl="0" algn="ctr">
              <a:spcBef>
                <a:spcPts val="0"/>
              </a:spcBef>
              <a:spcAft>
                <a:spcPts val="0"/>
              </a:spcAft>
              <a:buNone/>
            </a:pPr>
            <a:r>
              <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Potentiometer		3352T-104LF-ND					Analog					$2.50</a:t>
            </a:r>
            <a:endParaRPr sz="1000">
              <a:latin typeface="Proxima Nova"/>
              <a:ea typeface="Proxima Nova"/>
              <a:cs typeface="Proxima Nova"/>
              <a:sym typeface="Proxima Nova"/>
            </a:endParaRPr>
          </a:p>
          <a:p>
            <a:pPr indent="0" lvl="0" marL="0" rtl="0" algn="ctr">
              <a:spcBef>
                <a:spcPts val="0"/>
              </a:spcBef>
              <a:spcAft>
                <a:spcPts val="0"/>
              </a:spcAft>
              <a:buNone/>
            </a:pPr>
            <a:r>
              <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8 LEDs			160-1436-2-ND					PWM, Digital, or Analog				$0.24</a:t>
            </a:r>
            <a:endParaRPr sz="1000">
              <a:latin typeface="Proxima Nova"/>
              <a:ea typeface="Proxima Nova"/>
              <a:cs typeface="Proxima Nova"/>
              <a:sym typeface="Proxima Nova"/>
            </a:endParaRPr>
          </a:p>
          <a:p>
            <a:pPr indent="0" lvl="0" marL="0" rtl="0" algn="ctr">
              <a:spcBef>
                <a:spcPts val="0"/>
              </a:spcBef>
              <a:spcAft>
                <a:spcPts val="0"/>
              </a:spcAft>
              <a:buNone/>
            </a:pPr>
            <a:r>
              <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5 Buttons 		PTS636 SL43 LFS					Digital					$0.01</a:t>
            </a:r>
            <a:endParaRPr sz="1000">
              <a:latin typeface="Proxima Nova"/>
              <a:ea typeface="Proxima Nova"/>
              <a:cs typeface="Proxima Nova"/>
              <a:sym typeface="Proxima Nova"/>
            </a:endParaRPr>
          </a:p>
          <a:p>
            <a:pPr indent="0" lvl="0" marL="0" rtl="0" algn="ctr">
              <a:spcBef>
                <a:spcPts val="0"/>
              </a:spcBef>
              <a:spcAft>
                <a:spcPts val="0"/>
              </a:spcAft>
              <a:buNone/>
            </a:pPr>
            <a:r>
              <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DC Motor Controller 	TB67H400AFTG,EL				        Digital &amp; PWM				$3.51</a:t>
            </a:r>
            <a:endParaRPr sz="1000">
              <a:latin typeface="Proxima Nova"/>
              <a:ea typeface="Proxima Nova"/>
              <a:cs typeface="Proxima Nova"/>
              <a:sym typeface="Proxima Nova"/>
            </a:endParaRPr>
          </a:p>
          <a:p>
            <a:pPr indent="0" lvl="0" marL="0" rtl="0" algn="ctr">
              <a:spcBef>
                <a:spcPts val="0"/>
              </a:spcBef>
              <a:spcAft>
                <a:spcPts val="0"/>
              </a:spcAft>
              <a:buNone/>
            </a:pPr>
            <a:r>
              <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Audio Amplifier 		NAU8315YG						    I2S					$1.06</a:t>
            </a:r>
            <a:endParaRPr sz="1000">
              <a:latin typeface="Proxima Nova"/>
              <a:ea typeface="Proxima Nova"/>
              <a:cs typeface="Proxima Nova"/>
              <a:sym typeface="Proxima Nova"/>
            </a:endParaRPr>
          </a:p>
          <a:p>
            <a:pPr indent="0" lvl="0" marL="0" rtl="0" algn="ctr">
              <a:spcBef>
                <a:spcPts val="0"/>
              </a:spcBef>
              <a:spcAft>
                <a:spcPts val="0"/>
              </a:spcAft>
              <a:buNone/>
            </a:pPr>
            <a:r>
              <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Microphone		CMM-4030D-261-I2S-TR				    	    I2S					$2.66</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	</a:t>
            </a:r>
            <a:endParaRPr sz="1000">
              <a:latin typeface="Proxima Nova"/>
              <a:ea typeface="Proxima Nova"/>
              <a:cs typeface="Proxima Nova"/>
              <a:sym typeface="Proxima Nova"/>
            </a:endParaRPr>
          </a:p>
          <a:p>
            <a:pPr indent="0" lvl="0" marL="0" rtl="0" algn="ctr">
              <a:spcBef>
                <a:spcPts val="0"/>
              </a:spcBef>
              <a:spcAft>
                <a:spcPts val="0"/>
              </a:spcAft>
              <a:buNone/>
            </a:pPr>
            <a:r>
              <a:rPr lang="en" sz="1000">
                <a:latin typeface="Proxima Nova"/>
                <a:ea typeface="Proxima Nova"/>
                <a:cs typeface="Proxima Nova"/>
                <a:sym typeface="Proxima Nova"/>
              </a:rPr>
              <a:t>Microcontroller		STM32F072VBT6					   N/A					$6.82</a:t>
            </a:r>
            <a:endParaRPr sz="1000">
              <a:latin typeface="Proxima Nova"/>
              <a:ea typeface="Proxima Nova"/>
              <a:cs typeface="Proxima Nova"/>
              <a:sym typeface="Proxima Nova"/>
            </a:endParaRPr>
          </a:p>
          <a:p>
            <a:pPr indent="0" lvl="0" marL="0" rtl="0" algn="l">
              <a:spcBef>
                <a:spcPts val="0"/>
              </a:spcBef>
              <a:spcAft>
                <a:spcPts val="0"/>
              </a:spcAft>
              <a:buNone/>
            </a:pPr>
            <a:r>
              <a:t/>
            </a:r>
            <a:endParaRPr sz="1000">
              <a:latin typeface="Proxima Nova"/>
              <a:ea typeface="Proxima Nova"/>
              <a:cs typeface="Proxima Nova"/>
              <a:sym typeface="Proxima Nova"/>
            </a:endParaRPr>
          </a:p>
          <a:p>
            <a:pPr indent="0" lvl="0" marL="0" rtl="0" algn="l">
              <a:spcBef>
                <a:spcPts val="0"/>
              </a:spcBef>
              <a:spcAft>
                <a:spcPts val="0"/>
              </a:spcAft>
              <a:buNone/>
            </a:pPr>
            <a:r>
              <a:t/>
            </a:r>
            <a:endParaRPr sz="1000">
              <a:highlight>
                <a:srgbClr val="FFFFFF"/>
              </a:highlight>
            </a:endParaRPr>
          </a:p>
          <a:p>
            <a:pPr indent="0" lvl="0" marL="0" rtl="0" algn="l">
              <a:spcBef>
                <a:spcPts val="0"/>
              </a:spcBef>
              <a:spcAft>
                <a:spcPts val="0"/>
              </a:spcAft>
              <a:buNone/>
            </a:pPr>
            <a:r>
              <a:t/>
            </a:r>
            <a:endParaRPr sz="1000">
              <a:highlight>
                <a:srgbClr val="FFFFFF"/>
              </a:highlight>
            </a:endParaRPr>
          </a:p>
        </p:txBody>
      </p:sp>
      <p:pic>
        <p:nvPicPr>
          <p:cNvPr id="90" name="Google Shape;90;p17"/>
          <p:cNvPicPr preferRelativeResize="0"/>
          <p:nvPr/>
        </p:nvPicPr>
        <p:blipFill rotWithShape="1">
          <a:blip r:embed="rId3">
            <a:alphaModFix amt="73000"/>
          </a:blip>
          <a:srcRect b="30856" l="11475" r="8390" t="32021"/>
          <a:stretch/>
        </p:blipFill>
        <p:spPr>
          <a:xfrm rot="750591">
            <a:off x="3748738" y="1724350"/>
            <a:ext cx="1326175" cy="614276"/>
          </a:xfrm>
          <a:prstGeom prst="rect">
            <a:avLst/>
          </a:prstGeom>
          <a:noFill/>
          <a:ln>
            <a:noFill/>
          </a:ln>
        </p:spPr>
      </p:pic>
      <p:pic>
        <p:nvPicPr>
          <p:cNvPr id="91" name="Google Shape;91;p17"/>
          <p:cNvPicPr preferRelativeResize="0"/>
          <p:nvPr/>
        </p:nvPicPr>
        <p:blipFill>
          <a:blip r:embed="rId4">
            <a:alphaModFix/>
          </a:blip>
          <a:stretch>
            <a:fillRect/>
          </a:stretch>
        </p:blipFill>
        <p:spPr>
          <a:xfrm>
            <a:off x="3536275" y="3080425"/>
            <a:ext cx="1398350" cy="1398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95" name="Shape 95"/>
        <p:cNvGrpSpPr/>
        <p:nvPr/>
      </p:nvGrpSpPr>
      <p:grpSpPr>
        <a:xfrm>
          <a:off x="0" y="0"/>
          <a:ext cx="0" cy="0"/>
          <a:chOff x="0" y="0"/>
          <a:chExt cx="0" cy="0"/>
        </a:xfrm>
      </p:grpSpPr>
      <p:sp>
        <p:nvSpPr>
          <p:cNvPr id="96" name="Google Shape;96;p18"/>
          <p:cNvSpPr txBox="1"/>
          <p:nvPr/>
        </p:nvSpPr>
        <p:spPr>
          <a:xfrm>
            <a:off x="331600" y="194150"/>
            <a:ext cx="82584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latin typeface="Impact"/>
                <a:ea typeface="Impact"/>
                <a:cs typeface="Impact"/>
                <a:sym typeface="Impact"/>
              </a:rPr>
              <a:t>Bill of Materials</a:t>
            </a:r>
            <a:r>
              <a:rPr lang="en" sz="2000">
                <a:latin typeface="Impact"/>
                <a:ea typeface="Impact"/>
                <a:cs typeface="Impact"/>
                <a:sym typeface="Impact"/>
              </a:rPr>
              <a:t>(Continued)</a:t>
            </a:r>
            <a:endParaRPr sz="2000">
              <a:latin typeface="Impact"/>
              <a:ea typeface="Impact"/>
              <a:cs typeface="Impact"/>
              <a:sym typeface="Impact"/>
            </a:endParaRPr>
          </a:p>
        </p:txBody>
      </p:sp>
      <p:sp>
        <p:nvSpPr>
          <p:cNvPr id="97" name="Google Shape;97;p18"/>
          <p:cNvSpPr txBox="1"/>
          <p:nvPr/>
        </p:nvSpPr>
        <p:spPr>
          <a:xfrm>
            <a:off x="431350" y="826000"/>
            <a:ext cx="84246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accent3"/>
              </a:solidFill>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98" name="Google Shape;98;p18"/>
          <p:cNvSpPr txBox="1"/>
          <p:nvPr/>
        </p:nvSpPr>
        <p:spPr>
          <a:xfrm>
            <a:off x="377425" y="1147100"/>
            <a:ext cx="7867200" cy="240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u="sng">
                <a:latin typeface="Proxima Nova"/>
                <a:ea typeface="Proxima Nova"/>
                <a:cs typeface="Proxima Nova"/>
                <a:sym typeface="Proxima Nova"/>
              </a:rPr>
              <a:t>Function 			Part Number</a:t>
            </a:r>
            <a:r>
              <a:rPr b="1" lang="en" sz="1000">
                <a:latin typeface="Proxima Nova"/>
                <a:ea typeface="Proxima Nova"/>
                <a:cs typeface="Proxima Nova"/>
                <a:sym typeface="Proxima Nova"/>
              </a:rPr>
              <a:t>       			</a:t>
            </a:r>
            <a:r>
              <a:rPr b="1" lang="en" sz="1000" u="sng">
                <a:latin typeface="Proxima Nova"/>
                <a:ea typeface="Proxima Nova"/>
                <a:cs typeface="Proxima Nova"/>
                <a:sym typeface="Proxima Nova"/>
              </a:rPr>
              <a:t>Connection type 				Price</a:t>
            </a:r>
            <a:endParaRPr b="1" sz="1000" u="sng">
              <a:latin typeface="Proxima Nova"/>
              <a:ea typeface="Proxima Nova"/>
              <a:cs typeface="Proxima Nova"/>
              <a:sym typeface="Proxima Nova"/>
            </a:endParaRPr>
          </a:p>
          <a:p>
            <a:pPr indent="0" lvl="0" marL="0" rtl="0" algn="ctr">
              <a:spcBef>
                <a:spcPts val="0"/>
              </a:spcBef>
              <a:spcAft>
                <a:spcPts val="0"/>
              </a:spcAft>
              <a:buNone/>
            </a:pPr>
            <a:r>
              <a:t/>
            </a:r>
            <a:endParaRPr b="1" sz="1000" u="sng">
              <a:latin typeface="Proxima Nova"/>
              <a:ea typeface="Proxima Nova"/>
              <a:cs typeface="Proxima Nova"/>
              <a:sym typeface="Proxima Nova"/>
            </a:endParaRPr>
          </a:p>
          <a:p>
            <a:pPr indent="0" lvl="0" marL="0" rtl="0" algn="ctr">
              <a:spcBef>
                <a:spcPts val="0"/>
              </a:spcBef>
              <a:spcAft>
                <a:spcPts val="0"/>
              </a:spcAft>
              <a:buNone/>
            </a:pPr>
            <a:r>
              <a:rPr lang="en" sz="1000"/>
              <a:t>Buck Converter			AP63203WU-7, AP63205WU-7			N/A					$1.82</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en" sz="1000"/>
              <a:t>Motor Driver				296-29398-2-ND								$2.39</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en" sz="1000"/>
              <a:t>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en" sz="1000"/>
              <a:t>                                                                                                                   ----------------------------------------------------------------------------------</a:t>
            </a:r>
            <a:endParaRPr sz="1000"/>
          </a:p>
          <a:p>
            <a:pPr indent="0" lvl="0" marL="0" rtl="0" algn="ctr">
              <a:spcBef>
                <a:spcPts val="0"/>
              </a:spcBef>
              <a:spcAft>
                <a:spcPts val="0"/>
              </a:spcAft>
              <a:buNone/>
            </a:pPr>
            <a:r>
              <a:t/>
            </a:r>
            <a:endParaRPr sz="1000"/>
          </a:p>
          <a:p>
            <a:pPr indent="0" lvl="0" marL="0" rtl="0" algn="ctr">
              <a:spcBef>
                <a:spcPts val="0"/>
              </a:spcBef>
              <a:spcAft>
                <a:spcPts val="0"/>
              </a:spcAft>
              <a:buNone/>
            </a:pPr>
            <a:r>
              <a:rPr lang="en" sz="1000"/>
              <a:t>								          </a:t>
            </a:r>
            <a:r>
              <a:rPr b="1" lang="en"/>
              <a:t>TOTAL PRICE            =                    $62.04</a:t>
            </a:r>
            <a:endParaRPr b="1"/>
          </a:p>
          <a:p>
            <a:pPr indent="0" lvl="0" marL="0" rtl="0" algn="ctr">
              <a:spcBef>
                <a:spcPts val="0"/>
              </a:spcBef>
              <a:spcAft>
                <a:spcPts val="0"/>
              </a:spcAft>
              <a:buNone/>
            </a:pPr>
            <a:r>
              <a:t/>
            </a:r>
            <a:endParaRPr sz="1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102" name="Shape 102"/>
        <p:cNvGrpSpPr/>
        <p:nvPr/>
      </p:nvGrpSpPr>
      <p:grpSpPr>
        <a:xfrm>
          <a:off x="0" y="0"/>
          <a:ext cx="0" cy="0"/>
          <a:chOff x="0" y="0"/>
          <a:chExt cx="0" cy="0"/>
        </a:xfrm>
      </p:grpSpPr>
      <p:pic>
        <p:nvPicPr>
          <p:cNvPr id="103" name="Google Shape;103;p19"/>
          <p:cNvPicPr preferRelativeResize="0"/>
          <p:nvPr/>
        </p:nvPicPr>
        <p:blipFill>
          <a:blip r:embed="rId3">
            <a:alphaModFix/>
          </a:blip>
          <a:stretch>
            <a:fillRect/>
          </a:stretch>
        </p:blipFill>
        <p:spPr>
          <a:xfrm>
            <a:off x="1679225" y="526588"/>
            <a:ext cx="5785552" cy="4090323"/>
          </a:xfrm>
          <a:prstGeom prst="rect">
            <a:avLst/>
          </a:prstGeom>
          <a:noFill/>
          <a:ln>
            <a:noFill/>
          </a:ln>
        </p:spPr>
      </p:pic>
      <p:sp>
        <p:nvSpPr>
          <p:cNvPr id="104" name="Google Shape;104;p19"/>
          <p:cNvSpPr txBox="1"/>
          <p:nvPr/>
        </p:nvSpPr>
        <p:spPr>
          <a:xfrm>
            <a:off x="1853450" y="3926800"/>
            <a:ext cx="4262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latin typeface="Impact"/>
                <a:ea typeface="Impact"/>
                <a:cs typeface="Impact"/>
                <a:sym typeface="Impact"/>
              </a:rPr>
              <a:t>Schematic</a:t>
            </a:r>
            <a:endParaRPr sz="2500">
              <a:latin typeface="Impact"/>
              <a:ea typeface="Impact"/>
              <a:cs typeface="Impact"/>
              <a:sym typeface="Impac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108" name="Shape 108"/>
        <p:cNvGrpSpPr/>
        <p:nvPr/>
      </p:nvGrpSpPr>
      <p:grpSpPr>
        <a:xfrm>
          <a:off x="0" y="0"/>
          <a:ext cx="0" cy="0"/>
          <a:chOff x="0" y="0"/>
          <a:chExt cx="0" cy="0"/>
        </a:xfrm>
      </p:grpSpPr>
      <p:pic>
        <p:nvPicPr>
          <p:cNvPr id="109" name="Google Shape;109;p20"/>
          <p:cNvPicPr preferRelativeResize="0"/>
          <p:nvPr/>
        </p:nvPicPr>
        <p:blipFill rotWithShape="1">
          <a:blip r:embed="rId3">
            <a:alphaModFix/>
          </a:blip>
          <a:srcRect b="10483" l="0" r="0" t="10452"/>
          <a:stretch/>
        </p:blipFill>
        <p:spPr>
          <a:xfrm>
            <a:off x="3004975" y="992729"/>
            <a:ext cx="3234876" cy="3309020"/>
          </a:xfrm>
          <a:prstGeom prst="rect">
            <a:avLst/>
          </a:prstGeom>
          <a:noFill/>
          <a:ln cap="flat" cmpd="thinThick" w="19050">
            <a:solidFill>
              <a:srgbClr val="000000"/>
            </a:solidFill>
            <a:prstDash val="solid"/>
            <a:miter lim="8000"/>
            <a:headEnd len="sm" w="sm" type="none"/>
            <a:tailEnd len="sm" w="sm" type="none"/>
          </a:ln>
        </p:spPr>
      </p:pic>
      <p:sp>
        <p:nvSpPr>
          <p:cNvPr id="110" name="Google Shape;110;p20"/>
          <p:cNvSpPr txBox="1"/>
          <p:nvPr/>
        </p:nvSpPr>
        <p:spPr>
          <a:xfrm>
            <a:off x="4223200" y="157700"/>
            <a:ext cx="1130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2x16 LCD</a:t>
            </a:r>
            <a:endParaRPr>
              <a:latin typeface="Proxima Nova"/>
              <a:ea typeface="Proxima Nova"/>
              <a:cs typeface="Proxima Nova"/>
              <a:sym typeface="Proxima Nova"/>
            </a:endParaRPr>
          </a:p>
        </p:txBody>
      </p:sp>
      <p:cxnSp>
        <p:nvCxnSpPr>
          <p:cNvPr id="111" name="Google Shape;111;p20"/>
          <p:cNvCxnSpPr>
            <a:stCxn id="110" idx="2"/>
          </p:cNvCxnSpPr>
          <p:nvPr/>
        </p:nvCxnSpPr>
        <p:spPr>
          <a:xfrm>
            <a:off x="4788250" y="557900"/>
            <a:ext cx="3300" cy="1032600"/>
          </a:xfrm>
          <a:prstGeom prst="straightConnector1">
            <a:avLst/>
          </a:prstGeom>
          <a:noFill/>
          <a:ln cap="flat" cmpd="sng" w="9525">
            <a:solidFill>
              <a:schemeClr val="dk2"/>
            </a:solidFill>
            <a:prstDash val="solid"/>
            <a:round/>
            <a:headEnd len="med" w="med" type="none"/>
            <a:tailEnd len="med" w="med" type="triangle"/>
          </a:ln>
        </p:spPr>
      </p:cxnSp>
      <p:sp>
        <p:nvSpPr>
          <p:cNvPr id="112" name="Google Shape;112;p20"/>
          <p:cNvSpPr txBox="1"/>
          <p:nvPr/>
        </p:nvSpPr>
        <p:spPr>
          <a:xfrm>
            <a:off x="4552325" y="522325"/>
            <a:ext cx="2314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7 Segment Display</a:t>
            </a:r>
            <a:endParaRPr>
              <a:latin typeface="Proxima Nova"/>
              <a:ea typeface="Proxima Nova"/>
              <a:cs typeface="Proxima Nova"/>
              <a:sym typeface="Proxima Nova"/>
            </a:endParaRPr>
          </a:p>
        </p:txBody>
      </p:sp>
      <p:cxnSp>
        <p:nvCxnSpPr>
          <p:cNvPr id="113" name="Google Shape;113;p20"/>
          <p:cNvCxnSpPr>
            <a:stCxn id="112" idx="2"/>
          </p:cNvCxnSpPr>
          <p:nvPr/>
        </p:nvCxnSpPr>
        <p:spPr>
          <a:xfrm flipH="1">
            <a:off x="5105375" y="922525"/>
            <a:ext cx="604200" cy="1366800"/>
          </a:xfrm>
          <a:prstGeom prst="straightConnector1">
            <a:avLst/>
          </a:prstGeom>
          <a:noFill/>
          <a:ln cap="flat" cmpd="sng" w="9525">
            <a:solidFill>
              <a:schemeClr val="dk2"/>
            </a:solidFill>
            <a:prstDash val="solid"/>
            <a:round/>
            <a:headEnd len="med" w="med" type="none"/>
            <a:tailEnd len="med" w="med" type="triangle"/>
          </a:ln>
        </p:spPr>
      </p:cxnSp>
      <p:sp>
        <p:nvSpPr>
          <p:cNvPr id="114" name="Google Shape;114;p20"/>
          <p:cNvSpPr txBox="1"/>
          <p:nvPr/>
        </p:nvSpPr>
        <p:spPr>
          <a:xfrm>
            <a:off x="6879475" y="1083975"/>
            <a:ext cx="1285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Right Speaker</a:t>
            </a:r>
            <a:endParaRPr>
              <a:latin typeface="Proxima Nova"/>
              <a:ea typeface="Proxima Nova"/>
              <a:cs typeface="Proxima Nova"/>
              <a:sym typeface="Proxima Nova"/>
            </a:endParaRPr>
          </a:p>
        </p:txBody>
      </p:sp>
      <p:cxnSp>
        <p:nvCxnSpPr>
          <p:cNvPr id="115" name="Google Shape;115;p20"/>
          <p:cNvCxnSpPr>
            <a:stCxn id="114" idx="1"/>
          </p:cNvCxnSpPr>
          <p:nvPr/>
        </p:nvCxnSpPr>
        <p:spPr>
          <a:xfrm flipH="1">
            <a:off x="5916475" y="1284075"/>
            <a:ext cx="963000" cy="290700"/>
          </a:xfrm>
          <a:prstGeom prst="straightConnector1">
            <a:avLst/>
          </a:prstGeom>
          <a:noFill/>
          <a:ln cap="flat" cmpd="sng" w="9525">
            <a:solidFill>
              <a:schemeClr val="dk2"/>
            </a:solidFill>
            <a:prstDash val="solid"/>
            <a:round/>
            <a:headEnd len="med" w="med" type="none"/>
            <a:tailEnd len="med" w="med" type="triangle"/>
          </a:ln>
        </p:spPr>
      </p:cxnSp>
      <p:sp>
        <p:nvSpPr>
          <p:cNvPr id="116" name="Google Shape;116;p20"/>
          <p:cNvSpPr txBox="1"/>
          <p:nvPr/>
        </p:nvSpPr>
        <p:spPr>
          <a:xfrm>
            <a:off x="6909825" y="1841475"/>
            <a:ext cx="1604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Right Microphone</a:t>
            </a:r>
            <a:endParaRPr>
              <a:latin typeface="Proxima Nova"/>
              <a:ea typeface="Proxima Nova"/>
              <a:cs typeface="Proxima Nova"/>
              <a:sym typeface="Proxima Nova"/>
            </a:endParaRPr>
          </a:p>
        </p:txBody>
      </p:sp>
      <p:cxnSp>
        <p:nvCxnSpPr>
          <p:cNvPr id="117" name="Google Shape;117;p20"/>
          <p:cNvCxnSpPr/>
          <p:nvPr/>
        </p:nvCxnSpPr>
        <p:spPr>
          <a:xfrm rot="10800000">
            <a:off x="5972250" y="2051050"/>
            <a:ext cx="992100" cy="0"/>
          </a:xfrm>
          <a:prstGeom prst="straightConnector1">
            <a:avLst/>
          </a:prstGeom>
          <a:noFill/>
          <a:ln cap="flat" cmpd="sng" w="9525">
            <a:solidFill>
              <a:schemeClr val="dk2"/>
            </a:solidFill>
            <a:prstDash val="solid"/>
            <a:round/>
            <a:headEnd len="med" w="med" type="none"/>
            <a:tailEnd len="med" w="med" type="triangle"/>
          </a:ln>
        </p:spPr>
      </p:cxnSp>
      <p:sp>
        <p:nvSpPr>
          <p:cNvPr id="118" name="Google Shape;118;p20"/>
          <p:cNvSpPr txBox="1"/>
          <p:nvPr/>
        </p:nvSpPr>
        <p:spPr>
          <a:xfrm>
            <a:off x="730900" y="1715588"/>
            <a:ext cx="1604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Left Microphone</a:t>
            </a:r>
            <a:endParaRPr>
              <a:latin typeface="Proxima Nova"/>
              <a:ea typeface="Proxima Nova"/>
              <a:cs typeface="Proxima Nova"/>
              <a:sym typeface="Proxima Nova"/>
            </a:endParaRPr>
          </a:p>
        </p:txBody>
      </p:sp>
      <p:cxnSp>
        <p:nvCxnSpPr>
          <p:cNvPr id="119" name="Google Shape;119;p20"/>
          <p:cNvCxnSpPr>
            <a:stCxn id="118" idx="3"/>
          </p:cNvCxnSpPr>
          <p:nvPr/>
        </p:nvCxnSpPr>
        <p:spPr>
          <a:xfrm>
            <a:off x="2335000" y="1915688"/>
            <a:ext cx="890700" cy="87600"/>
          </a:xfrm>
          <a:prstGeom prst="straightConnector1">
            <a:avLst/>
          </a:prstGeom>
          <a:noFill/>
          <a:ln cap="flat" cmpd="sng" w="9525">
            <a:solidFill>
              <a:schemeClr val="dk2"/>
            </a:solidFill>
            <a:prstDash val="solid"/>
            <a:round/>
            <a:headEnd len="med" w="med" type="none"/>
            <a:tailEnd len="med" w="med" type="triangle"/>
          </a:ln>
        </p:spPr>
      </p:cxnSp>
      <p:sp>
        <p:nvSpPr>
          <p:cNvPr id="120" name="Google Shape;120;p20"/>
          <p:cNvSpPr txBox="1"/>
          <p:nvPr/>
        </p:nvSpPr>
        <p:spPr>
          <a:xfrm>
            <a:off x="730900" y="1008475"/>
            <a:ext cx="1604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Left Speaker</a:t>
            </a:r>
            <a:endParaRPr>
              <a:latin typeface="Proxima Nova"/>
              <a:ea typeface="Proxima Nova"/>
              <a:cs typeface="Proxima Nova"/>
              <a:sym typeface="Proxima Nova"/>
            </a:endParaRPr>
          </a:p>
        </p:txBody>
      </p:sp>
      <p:cxnSp>
        <p:nvCxnSpPr>
          <p:cNvPr id="121" name="Google Shape;121;p20"/>
          <p:cNvCxnSpPr>
            <a:stCxn id="120" idx="3"/>
          </p:cNvCxnSpPr>
          <p:nvPr/>
        </p:nvCxnSpPr>
        <p:spPr>
          <a:xfrm>
            <a:off x="2335000" y="1208575"/>
            <a:ext cx="1009800" cy="342300"/>
          </a:xfrm>
          <a:prstGeom prst="straightConnector1">
            <a:avLst/>
          </a:prstGeom>
          <a:noFill/>
          <a:ln cap="flat" cmpd="sng" w="9525">
            <a:solidFill>
              <a:schemeClr val="dk2"/>
            </a:solidFill>
            <a:prstDash val="solid"/>
            <a:round/>
            <a:headEnd len="med" w="med" type="none"/>
            <a:tailEnd len="med" w="med" type="triangle"/>
          </a:ln>
        </p:spPr>
      </p:cxnSp>
      <p:sp>
        <p:nvSpPr>
          <p:cNvPr id="122" name="Google Shape;122;p20"/>
          <p:cNvSpPr txBox="1"/>
          <p:nvPr/>
        </p:nvSpPr>
        <p:spPr>
          <a:xfrm>
            <a:off x="2436500" y="420038"/>
            <a:ext cx="1935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LCD Backlight Dimmer</a:t>
            </a:r>
            <a:endParaRPr>
              <a:latin typeface="Proxima Nova"/>
              <a:ea typeface="Proxima Nova"/>
              <a:cs typeface="Proxima Nova"/>
              <a:sym typeface="Proxima Nova"/>
            </a:endParaRPr>
          </a:p>
        </p:txBody>
      </p:sp>
      <p:cxnSp>
        <p:nvCxnSpPr>
          <p:cNvPr id="123" name="Google Shape;123;p20"/>
          <p:cNvCxnSpPr>
            <a:stCxn id="122" idx="2"/>
          </p:cNvCxnSpPr>
          <p:nvPr/>
        </p:nvCxnSpPr>
        <p:spPr>
          <a:xfrm>
            <a:off x="3404300" y="820238"/>
            <a:ext cx="20100" cy="309900"/>
          </a:xfrm>
          <a:prstGeom prst="straightConnector1">
            <a:avLst/>
          </a:prstGeom>
          <a:noFill/>
          <a:ln cap="flat" cmpd="sng" w="9525">
            <a:solidFill>
              <a:schemeClr val="dk2"/>
            </a:solidFill>
            <a:prstDash val="solid"/>
            <a:round/>
            <a:headEnd len="med" w="med" type="none"/>
            <a:tailEnd len="med" w="med" type="triangle"/>
          </a:ln>
        </p:spPr>
      </p:cxnSp>
      <p:sp>
        <p:nvSpPr>
          <p:cNvPr id="124" name="Google Shape;124;p20"/>
          <p:cNvSpPr txBox="1"/>
          <p:nvPr/>
        </p:nvSpPr>
        <p:spPr>
          <a:xfrm>
            <a:off x="6643175" y="3289713"/>
            <a:ext cx="1543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Motor Controller</a:t>
            </a:r>
            <a:endParaRPr>
              <a:latin typeface="Proxima Nova"/>
              <a:ea typeface="Proxima Nova"/>
              <a:cs typeface="Proxima Nova"/>
              <a:sym typeface="Proxima Nova"/>
            </a:endParaRPr>
          </a:p>
        </p:txBody>
      </p:sp>
      <p:cxnSp>
        <p:nvCxnSpPr>
          <p:cNvPr id="125" name="Google Shape;125;p20"/>
          <p:cNvCxnSpPr>
            <a:stCxn id="124" idx="1"/>
          </p:cNvCxnSpPr>
          <p:nvPr/>
        </p:nvCxnSpPr>
        <p:spPr>
          <a:xfrm flipH="1">
            <a:off x="6101675" y="3489813"/>
            <a:ext cx="541500" cy="9600"/>
          </a:xfrm>
          <a:prstGeom prst="straightConnector1">
            <a:avLst/>
          </a:prstGeom>
          <a:noFill/>
          <a:ln cap="flat" cmpd="sng" w="9525">
            <a:solidFill>
              <a:schemeClr val="dk2"/>
            </a:solidFill>
            <a:prstDash val="solid"/>
            <a:round/>
            <a:headEnd len="med" w="med" type="none"/>
            <a:tailEnd len="med" w="med" type="triangle"/>
          </a:ln>
        </p:spPr>
      </p:cxnSp>
      <p:sp>
        <p:nvSpPr>
          <p:cNvPr id="126" name="Google Shape;126;p20"/>
          <p:cNvSpPr txBox="1"/>
          <p:nvPr/>
        </p:nvSpPr>
        <p:spPr>
          <a:xfrm>
            <a:off x="6785375" y="2750400"/>
            <a:ext cx="717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PMOD</a:t>
            </a:r>
            <a:endParaRPr>
              <a:latin typeface="Proxima Nova"/>
              <a:ea typeface="Proxima Nova"/>
              <a:cs typeface="Proxima Nova"/>
              <a:sym typeface="Proxima Nova"/>
            </a:endParaRPr>
          </a:p>
        </p:txBody>
      </p:sp>
      <p:cxnSp>
        <p:nvCxnSpPr>
          <p:cNvPr id="127" name="Google Shape;127;p20"/>
          <p:cNvCxnSpPr>
            <a:stCxn id="126" idx="1"/>
          </p:cNvCxnSpPr>
          <p:nvPr/>
        </p:nvCxnSpPr>
        <p:spPr>
          <a:xfrm rot="10800000">
            <a:off x="6284375" y="2946600"/>
            <a:ext cx="501000" cy="3900"/>
          </a:xfrm>
          <a:prstGeom prst="straightConnector1">
            <a:avLst/>
          </a:prstGeom>
          <a:noFill/>
          <a:ln cap="flat" cmpd="sng" w="9525">
            <a:solidFill>
              <a:schemeClr val="dk2"/>
            </a:solidFill>
            <a:prstDash val="solid"/>
            <a:round/>
            <a:headEnd len="med" w="med" type="none"/>
            <a:tailEnd len="med" w="med" type="triangle"/>
          </a:ln>
        </p:spPr>
      </p:cxnSp>
      <p:sp>
        <p:nvSpPr>
          <p:cNvPr id="128" name="Google Shape;128;p20"/>
          <p:cNvSpPr txBox="1"/>
          <p:nvPr/>
        </p:nvSpPr>
        <p:spPr>
          <a:xfrm>
            <a:off x="4825550" y="4418475"/>
            <a:ext cx="1245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Switches</a:t>
            </a:r>
            <a:endParaRPr>
              <a:latin typeface="Proxima Nova"/>
              <a:ea typeface="Proxima Nova"/>
              <a:cs typeface="Proxima Nova"/>
              <a:sym typeface="Proxima Nova"/>
            </a:endParaRPr>
          </a:p>
        </p:txBody>
      </p:sp>
      <p:cxnSp>
        <p:nvCxnSpPr>
          <p:cNvPr id="129" name="Google Shape;129;p20"/>
          <p:cNvCxnSpPr>
            <a:stCxn id="128" idx="0"/>
          </p:cNvCxnSpPr>
          <p:nvPr/>
        </p:nvCxnSpPr>
        <p:spPr>
          <a:xfrm rot="10800000">
            <a:off x="5387300" y="4066575"/>
            <a:ext cx="60900" cy="351900"/>
          </a:xfrm>
          <a:prstGeom prst="straightConnector1">
            <a:avLst/>
          </a:prstGeom>
          <a:noFill/>
          <a:ln cap="flat" cmpd="sng" w="9525">
            <a:solidFill>
              <a:schemeClr val="dk2"/>
            </a:solidFill>
            <a:prstDash val="solid"/>
            <a:round/>
            <a:headEnd len="med" w="med" type="none"/>
            <a:tailEnd len="med" w="med" type="triangle"/>
          </a:ln>
        </p:spPr>
      </p:cxnSp>
      <p:sp>
        <p:nvSpPr>
          <p:cNvPr id="130" name="Google Shape;130;p20"/>
          <p:cNvSpPr txBox="1"/>
          <p:nvPr/>
        </p:nvSpPr>
        <p:spPr>
          <a:xfrm>
            <a:off x="4260750" y="4371950"/>
            <a:ext cx="622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LEDs</a:t>
            </a:r>
            <a:endParaRPr>
              <a:latin typeface="Proxima Nova"/>
              <a:ea typeface="Proxima Nova"/>
              <a:cs typeface="Proxima Nova"/>
              <a:sym typeface="Proxima Nova"/>
            </a:endParaRPr>
          </a:p>
        </p:txBody>
      </p:sp>
      <p:cxnSp>
        <p:nvCxnSpPr>
          <p:cNvPr id="131" name="Google Shape;131;p20"/>
          <p:cNvCxnSpPr>
            <a:stCxn id="130" idx="0"/>
          </p:cNvCxnSpPr>
          <p:nvPr/>
        </p:nvCxnSpPr>
        <p:spPr>
          <a:xfrm flipH="1" rot="10800000">
            <a:off x="4572000" y="2836850"/>
            <a:ext cx="455700" cy="1535100"/>
          </a:xfrm>
          <a:prstGeom prst="straightConnector1">
            <a:avLst/>
          </a:prstGeom>
          <a:noFill/>
          <a:ln cap="flat" cmpd="sng" w="9525">
            <a:solidFill>
              <a:schemeClr val="dk2"/>
            </a:solidFill>
            <a:prstDash val="solid"/>
            <a:round/>
            <a:headEnd len="med" w="med" type="none"/>
            <a:tailEnd len="med" w="med" type="triangle"/>
          </a:ln>
        </p:spPr>
      </p:cxnSp>
      <p:sp>
        <p:nvSpPr>
          <p:cNvPr id="132" name="Google Shape;132;p20"/>
          <p:cNvSpPr txBox="1"/>
          <p:nvPr/>
        </p:nvSpPr>
        <p:spPr>
          <a:xfrm>
            <a:off x="6537975" y="4416825"/>
            <a:ext cx="825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Buttons</a:t>
            </a:r>
            <a:endParaRPr>
              <a:latin typeface="Proxima Nova"/>
              <a:ea typeface="Proxima Nova"/>
              <a:cs typeface="Proxima Nova"/>
              <a:sym typeface="Proxima Nova"/>
            </a:endParaRPr>
          </a:p>
        </p:txBody>
      </p:sp>
      <p:cxnSp>
        <p:nvCxnSpPr>
          <p:cNvPr id="133" name="Google Shape;133;p20"/>
          <p:cNvCxnSpPr>
            <a:stCxn id="132" idx="0"/>
          </p:cNvCxnSpPr>
          <p:nvPr/>
        </p:nvCxnSpPr>
        <p:spPr>
          <a:xfrm rot="10800000">
            <a:off x="5226075" y="3257625"/>
            <a:ext cx="1724700" cy="1159200"/>
          </a:xfrm>
          <a:prstGeom prst="straightConnector1">
            <a:avLst/>
          </a:prstGeom>
          <a:noFill/>
          <a:ln cap="flat" cmpd="sng" w="9525">
            <a:solidFill>
              <a:schemeClr val="dk2"/>
            </a:solidFill>
            <a:prstDash val="solid"/>
            <a:round/>
            <a:headEnd len="med" w="med" type="none"/>
            <a:tailEnd len="med" w="med" type="triangle"/>
          </a:ln>
        </p:spPr>
      </p:cxnSp>
      <p:sp>
        <p:nvSpPr>
          <p:cNvPr id="134" name="Google Shape;134;p20"/>
          <p:cNvSpPr txBox="1"/>
          <p:nvPr/>
        </p:nvSpPr>
        <p:spPr>
          <a:xfrm>
            <a:off x="595425" y="3728600"/>
            <a:ext cx="1604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Arduino Footprint</a:t>
            </a:r>
            <a:endParaRPr>
              <a:latin typeface="Proxima Nova"/>
              <a:ea typeface="Proxima Nova"/>
              <a:cs typeface="Proxima Nova"/>
              <a:sym typeface="Proxima Nova"/>
            </a:endParaRPr>
          </a:p>
        </p:txBody>
      </p:sp>
      <p:sp>
        <p:nvSpPr>
          <p:cNvPr id="135" name="Google Shape;135;p20"/>
          <p:cNvSpPr txBox="1"/>
          <p:nvPr/>
        </p:nvSpPr>
        <p:spPr>
          <a:xfrm>
            <a:off x="595425" y="2828913"/>
            <a:ext cx="1604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Servo connectors</a:t>
            </a:r>
            <a:endParaRPr>
              <a:latin typeface="Proxima Nova"/>
              <a:ea typeface="Proxima Nova"/>
              <a:cs typeface="Proxima Nova"/>
              <a:sym typeface="Proxima Nova"/>
            </a:endParaRPr>
          </a:p>
        </p:txBody>
      </p:sp>
      <p:cxnSp>
        <p:nvCxnSpPr>
          <p:cNvPr id="136" name="Google Shape;136;p20"/>
          <p:cNvCxnSpPr>
            <a:stCxn id="135" idx="3"/>
          </p:cNvCxnSpPr>
          <p:nvPr/>
        </p:nvCxnSpPr>
        <p:spPr>
          <a:xfrm flipH="1" rot="10800000">
            <a:off x="2199525" y="2614713"/>
            <a:ext cx="1931100" cy="414300"/>
          </a:xfrm>
          <a:prstGeom prst="straightConnector1">
            <a:avLst/>
          </a:prstGeom>
          <a:noFill/>
          <a:ln cap="flat" cmpd="sng" w="9525">
            <a:solidFill>
              <a:schemeClr val="dk2"/>
            </a:solidFill>
            <a:prstDash val="solid"/>
            <a:round/>
            <a:headEnd len="med" w="med" type="none"/>
            <a:tailEnd len="med" w="med" type="triangle"/>
          </a:ln>
        </p:spPr>
      </p:cxnSp>
      <p:cxnSp>
        <p:nvCxnSpPr>
          <p:cNvPr id="137" name="Google Shape;137;p20"/>
          <p:cNvCxnSpPr>
            <a:stCxn id="134" idx="3"/>
          </p:cNvCxnSpPr>
          <p:nvPr/>
        </p:nvCxnSpPr>
        <p:spPr>
          <a:xfrm flipH="1" rot="10800000">
            <a:off x="2199525" y="3590900"/>
            <a:ext cx="891300" cy="337800"/>
          </a:xfrm>
          <a:prstGeom prst="straightConnector1">
            <a:avLst/>
          </a:prstGeom>
          <a:noFill/>
          <a:ln cap="flat" cmpd="sng" w="9525">
            <a:solidFill>
              <a:schemeClr val="dk2"/>
            </a:solidFill>
            <a:prstDash val="solid"/>
            <a:round/>
            <a:headEnd len="med" w="med" type="none"/>
            <a:tailEnd len="med" w="med" type="triangle"/>
          </a:ln>
        </p:spPr>
      </p:cxnSp>
      <p:sp>
        <p:nvSpPr>
          <p:cNvPr id="138" name="Google Shape;138;p20"/>
          <p:cNvSpPr txBox="1"/>
          <p:nvPr/>
        </p:nvSpPr>
        <p:spPr>
          <a:xfrm>
            <a:off x="520975" y="3259125"/>
            <a:ext cx="1604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Microcontroller</a:t>
            </a:r>
            <a:endParaRPr>
              <a:latin typeface="Proxima Nova"/>
              <a:ea typeface="Proxima Nova"/>
              <a:cs typeface="Proxima Nova"/>
              <a:sym typeface="Proxima Nova"/>
            </a:endParaRPr>
          </a:p>
        </p:txBody>
      </p:sp>
      <p:cxnSp>
        <p:nvCxnSpPr>
          <p:cNvPr id="139" name="Google Shape;139;p20"/>
          <p:cNvCxnSpPr>
            <a:stCxn id="138" idx="3"/>
          </p:cNvCxnSpPr>
          <p:nvPr/>
        </p:nvCxnSpPr>
        <p:spPr>
          <a:xfrm flipH="1" rot="10800000">
            <a:off x="2125075" y="3114825"/>
            <a:ext cx="1545300" cy="344400"/>
          </a:xfrm>
          <a:prstGeom prst="straightConnector1">
            <a:avLst/>
          </a:prstGeom>
          <a:noFill/>
          <a:ln cap="flat" cmpd="sng" w="9525">
            <a:solidFill>
              <a:schemeClr val="dk2"/>
            </a:solidFill>
            <a:prstDash val="solid"/>
            <a:round/>
            <a:headEnd len="med" w="med" type="none"/>
            <a:tailEnd len="med" w="med" type="triangle"/>
          </a:ln>
        </p:spPr>
      </p:cxnSp>
      <p:sp>
        <p:nvSpPr>
          <p:cNvPr id="140" name="Google Shape;140;p20"/>
          <p:cNvSpPr txBox="1"/>
          <p:nvPr/>
        </p:nvSpPr>
        <p:spPr>
          <a:xfrm>
            <a:off x="676775" y="2341700"/>
            <a:ext cx="1658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Grove Connectors</a:t>
            </a:r>
            <a:endParaRPr>
              <a:latin typeface="Proxima Nova"/>
              <a:ea typeface="Proxima Nova"/>
              <a:cs typeface="Proxima Nova"/>
              <a:sym typeface="Proxima Nova"/>
            </a:endParaRPr>
          </a:p>
        </p:txBody>
      </p:sp>
      <p:cxnSp>
        <p:nvCxnSpPr>
          <p:cNvPr id="141" name="Google Shape;141;p20"/>
          <p:cNvCxnSpPr>
            <a:stCxn id="140" idx="3"/>
          </p:cNvCxnSpPr>
          <p:nvPr/>
        </p:nvCxnSpPr>
        <p:spPr>
          <a:xfrm flipH="1" rot="10800000">
            <a:off x="2334875" y="2531300"/>
            <a:ext cx="737700" cy="10500"/>
          </a:xfrm>
          <a:prstGeom prst="straightConnector1">
            <a:avLst/>
          </a:prstGeom>
          <a:noFill/>
          <a:ln cap="flat" cmpd="sng" w="9525">
            <a:solidFill>
              <a:schemeClr val="dk2"/>
            </a:solidFill>
            <a:prstDash val="solid"/>
            <a:round/>
            <a:headEnd len="med" w="med" type="none"/>
            <a:tailEnd len="med" w="med" type="triangle"/>
          </a:ln>
        </p:spPr>
      </p:cxnSp>
      <p:sp>
        <p:nvSpPr>
          <p:cNvPr id="142" name="Google Shape;142;p20"/>
          <p:cNvSpPr txBox="1"/>
          <p:nvPr/>
        </p:nvSpPr>
        <p:spPr>
          <a:xfrm>
            <a:off x="2335000" y="4474225"/>
            <a:ext cx="193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3</a:t>
            </a:r>
            <a:r>
              <a:rPr lang="en">
                <a:latin typeface="Proxima Nova"/>
                <a:ea typeface="Proxima Nova"/>
                <a:cs typeface="Proxima Nova"/>
                <a:sym typeface="Proxima Nova"/>
              </a:rPr>
              <a:t>v and 5v regulators</a:t>
            </a:r>
            <a:endParaRPr>
              <a:latin typeface="Proxima Nova"/>
              <a:ea typeface="Proxima Nova"/>
              <a:cs typeface="Proxima Nova"/>
              <a:sym typeface="Proxima Nova"/>
            </a:endParaRPr>
          </a:p>
        </p:txBody>
      </p:sp>
      <p:cxnSp>
        <p:nvCxnSpPr>
          <p:cNvPr id="143" name="Google Shape;143;p20"/>
          <p:cNvCxnSpPr>
            <a:stCxn id="142" idx="0"/>
          </p:cNvCxnSpPr>
          <p:nvPr/>
        </p:nvCxnSpPr>
        <p:spPr>
          <a:xfrm flipH="1" rot="10800000">
            <a:off x="3302800" y="3733825"/>
            <a:ext cx="113400" cy="740400"/>
          </a:xfrm>
          <a:prstGeom prst="straightConnector1">
            <a:avLst/>
          </a:prstGeom>
          <a:noFill/>
          <a:ln cap="flat" cmpd="sng" w="9525">
            <a:solidFill>
              <a:schemeClr val="dk2"/>
            </a:solidFill>
            <a:prstDash val="solid"/>
            <a:round/>
            <a:headEnd len="med" w="med" type="none"/>
            <a:tailEnd len="med" w="med" type="triangle"/>
          </a:ln>
        </p:spPr>
      </p:cxnSp>
      <p:cxnSp>
        <p:nvCxnSpPr>
          <p:cNvPr id="144" name="Google Shape;144;p20"/>
          <p:cNvCxnSpPr>
            <a:stCxn id="142" idx="0"/>
          </p:cNvCxnSpPr>
          <p:nvPr/>
        </p:nvCxnSpPr>
        <p:spPr>
          <a:xfrm flipH="1" rot="10800000">
            <a:off x="3302800" y="3781525"/>
            <a:ext cx="835800" cy="692700"/>
          </a:xfrm>
          <a:prstGeom prst="straightConnector1">
            <a:avLst/>
          </a:prstGeom>
          <a:noFill/>
          <a:ln cap="flat" cmpd="sng" w="9525">
            <a:solidFill>
              <a:schemeClr val="dk2"/>
            </a:solidFill>
            <a:prstDash val="solid"/>
            <a:round/>
            <a:headEnd len="med" w="med" type="none"/>
            <a:tailEnd len="med" w="med" type="triangle"/>
          </a:ln>
        </p:spPr>
      </p:cxnSp>
      <p:sp>
        <p:nvSpPr>
          <p:cNvPr id="145" name="Google Shape;145;p20"/>
          <p:cNvSpPr txBox="1"/>
          <p:nvPr/>
        </p:nvSpPr>
        <p:spPr>
          <a:xfrm>
            <a:off x="7047050" y="557900"/>
            <a:ext cx="1604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Speaker Volume</a:t>
            </a:r>
            <a:endParaRPr>
              <a:latin typeface="Proxima Nova"/>
              <a:ea typeface="Proxima Nova"/>
              <a:cs typeface="Proxima Nova"/>
              <a:sym typeface="Proxima Nova"/>
            </a:endParaRPr>
          </a:p>
        </p:txBody>
      </p:sp>
      <p:cxnSp>
        <p:nvCxnSpPr>
          <p:cNvPr id="146" name="Google Shape;146;p20"/>
          <p:cNvCxnSpPr/>
          <p:nvPr/>
        </p:nvCxnSpPr>
        <p:spPr>
          <a:xfrm flipH="1">
            <a:off x="5980050" y="884225"/>
            <a:ext cx="1174800" cy="309600"/>
          </a:xfrm>
          <a:prstGeom prst="straightConnector1">
            <a:avLst/>
          </a:prstGeom>
          <a:noFill/>
          <a:ln cap="flat" cmpd="sng" w="9525">
            <a:solidFill>
              <a:schemeClr val="dk2"/>
            </a:solidFill>
            <a:prstDash val="solid"/>
            <a:round/>
            <a:headEnd len="med" w="med" type="none"/>
            <a:tailEnd len="med" w="med" type="triangle"/>
          </a:ln>
        </p:spPr>
      </p:cxnSp>
      <p:sp>
        <p:nvSpPr>
          <p:cNvPr id="147" name="Google Shape;147;p20"/>
          <p:cNvSpPr txBox="1"/>
          <p:nvPr/>
        </p:nvSpPr>
        <p:spPr>
          <a:xfrm>
            <a:off x="309300" y="250850"/>
            <a:ext cx="4262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latin typeface="Impact"/>
                <a:ea typeface="Impact"/>
                <a:cs typeface="Impact"/>
                <a:sym typeface="Impact"/>
              </a:rPr>
              <a:t>Our Design</a:t>
            </a:r>
            <a:endParaRPr sz="2500">
              <a:latin typeface="Impact"/>
              <a:ea typeface="Impact"/>
              <a:cs typeface="Impact"/>
              <a:sym typeface="Impac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151" name="Shape 151"/>
        <p:cNvGrpSpPr/>
        <p:nvPr/>
      </p:nvGrpSpPr>
      <p:grpSpPr>
        <a:xfrm>
          <a:off x="0" y="0"/>
          <a:ext cx="0" cy="0"/>
          <a:chOff x="0" y="0"/>
          <a:chExt cx="0" cy="0"/>
        </a:xfrm>
      </p:grpSpPr>
      <p:sp>
        <p:nvSpPr>
          <p:cNvPr id="152" name="Google Shape;15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00"/>
                </a:solidFill>
                <a:latin typeface="Impact"/>
                <a:ea typeface="Impact"/>
                <a:cs typeface="Impact"/>
                <a:sym typeface="Impact"/>
              </a:rPr>
              <a:t>I/O Comparison</a:t>
            </a:r>
            <a:endParaRPr>
              <a:solidFill>
                <a:srgbClr val="000000"/>
              </a:solidFill>
              <a:latin typeface="Impact"/>
              <a:ea typeface="Impact"/>
              <a:cs typeface="Impact"/>
              <a:sym typeface="Impact"/>
            </a:endParaRPr>
          </a:p>
        </p:txBody>
      </p:sp>
      <p:sp>
        <p:nvSpPr>
          <p:cNvPr id="153" name="Google Shape;153;p21"/>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Basys MX3</a:t>
            </a:r>
            <a:endParaRPr>
              <a:solidFill>
                <a:schemeClr val="dk1"/>
              </a:solidFill>
            </a:endParaRPr>
          </a:p>
          <a:p>
            <a:pPr indent="-317500" lvl="0" marL="457200" rtl="0" algn="l">
              <a:spcBef>
                <a:spcPts val="1200"/>
              </a:spcBef>
              <a:spcAft>
                <a:spcPts val="0"/>
              </a:spcAft>
              <a:buClr>
                <a:schemeClr val="dk1"/>
              </a:buClr>
              <a:buSzPts val="1400"/>
              <a:buChar char="●"/>
            </a:pPr>
            <a:r>
              <a:rPr lang="en">
                <a:solidFill>
                  <a:schemeClr val="dk1"/>
                </a:solidFill>
              </a:rPr>
              <a:t>16 x 2 Character LCD</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4 Digit, 7 Segment Display</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Speaker, Microphone</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8 LEDs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8 Switches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5 Push Buttons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2 PMOD</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2 Servos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Dual DC Motor Controller</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I2C, UART</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Digilent Analog Discovery</a:t>
            </a:r>
            <a:endParaRPr>
              <a:solidFill>
                <a:schemeClr val="dk1"/>
              </a:solidFill>
            </a:endParaRPr>
          </a:p>
        </p:txBody>
      </p:sp>
      <p:sp>
        <p:nvSpPr>
          <p:cNvPr id="154" name="Google Shape;154;p21"/>
          <p:cNvSpPr txBox="1"/>
          <p:nvPr>
            <p:ph idx="2" type="body"/>
          </p:nvPr>
        </p:nvSpPr>
        <p:spPr>
          <a:xfrm>
            <a:off x="4832400" y="1152475"/>
            <a:ext cx="39999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000000"/>
                </a:solidFill>
              </a:rPr>
              <a:t>UDuino</a:t>
            </a:r>
            <a:endParaRPr>
              <a:solidFill>
                <a:srgbClr val="000000"/>
              </a:solidFill>
            </a:endParaRPr>
          </a:p>
          <a:p>
            <a:pPr indent="-317500" lvl="0" marL="457200" rtl="0" algn="l">
              <a:spcBef>
                <a:spcPts val="1200"/>
              </a:spcBef>
              <a:spcAft>
                <a:spcPts val="0"/>
              </a:spcAft>
              <a:buClr>
                <a:srgbClr val="000000"/>
              </a:buClr>
              <a:buSzPts val="1400"/>
              <a:buChar char="●"/>
            </a:pPr>
            <a:r>
              <a:rPr lang="en">
                <a:solidFill>
                  <a:srgbClr val="000000"/>
                </a:solidFill>
              </a:rPr>
              <a:t>16 x 2 Character LCD</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4 Digit, 7 Segment Display</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2x Speakers, 2x Microphones</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8 LEDs</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8 Switches</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5 Push Buttons</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1 PMOD</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2 Servos</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Dual DC Motor Controller</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I2C, UART</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SWD, JTAG</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Arduino Footprint</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